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9"/>
  </p:notesMasterIdLst>
  <p:sldIdLst>
    <p:sldId id="521" r:id="rId2"/>
    <p:sldId id="518" r:id="rId3"/>
    <p:sldId id="520" r:id="rId4"/>
    <p:sldId id="519" r:id="rId5"/>
    <p:sldId id="515" r:id="rId6"/>
    <p:sldId id="516" r:id="rId7"/>
    <p:sldId id="514" r:id="rId8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A22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>
        <p:scale>
          <a:sx n="150" d="100"/>
          <a:sy n="150" d="100"/>
        </p:scale>
        <p:origin x="571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F2FC5-79AB-437A-9F10-C525BFF3AB36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E1736-5C10-41D5-B9A6-FF9E86AD2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356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445125" y="857250"/>
            <a:ext cx="1301750" cy="2314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8145D-04B3-4A3E-801C-069C99B8390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12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445125" y="857250"/>
            <a:ext cx="1301750" cy="2314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8145D-04B3-4A3E-801C-069C99B8390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260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445125" y="857250"/>
            <a:ext cx="1301750" cy="2314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8145D-04B3-4A3E-801C-069C99B8390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191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445125" y="857250"/>
            <a:ext cx="1301750" cy="2314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48145D-04B3-4A3E-801C-069C99B8390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725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445125" y="857250"/>
            <a:ext cx="1301750" cy="2314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8145D-04B3-4A3E-801C-069C99B8390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348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445125" y="857250"/>
            <a:ext cx="1301750" cy="2314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8145D-04B3-4A3E-801C-069C99B8390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030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445125" y="857250"/>
            <a:ext cx="1301750" cy="2314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8145D-04B3-4A3E-801C-069C99B8390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666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CE71-23C2-4B79-9334-C3FE03FDE1C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798F-9C71-47B5-A22C-80AA94487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951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CE71-23C2-4B79-9334-C3FE03FDE1C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798F-9C71-47B5-A22C-80AA94487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70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CE71-23C2-4B79-9334-C3FE03FDE1C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798F-9C71-47B5-A22C-80AA94487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841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991140"/>
            <a:ext cx="5829300" cy="3427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6827523"/>
            <a:ext cx="4800600" cy="2181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551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CE71-23C2-4B79-9334-C3FE03FDE1C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798F-9C71-47B5-A22C-80AA94487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48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CE71-23C2-4B79-9334-C3FE03FDE1C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798F-9C71-47B5-A22C-80AA94487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1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CE71-23C2-4B79-9334-C3FE03FDE1C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798F-9C71-47B5-A22C-80AA94487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26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CE71-23C2-4B79-9334-C3FE03FDE1C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798F-9C71-47B5-A22C-80AA94487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32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CE71-23C2-4B79-9334-C3FE03FDE1C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798F-9C71-47B5-A22C-80AA94487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83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CE71-23C2-4B79-9334-C3FE03FDE1C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798F-9C71-47B5-A22C-80AA94487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66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CE71-23C2-4B79-9334-C3FE03FDE1C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798F-9C71-47B5-A22C-80AA94487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36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CE71-23C2-4B79-9334-C3FE03FDE1C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798F-9C71-47B5-A22C-80AA94487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28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9CE71-23C2-4B79-9334-C3FE03FDE1C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1798F-9C71-47B5-A22C-80AA94487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8515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5">
            <a:extLst>
              <a:ext uri="{FF2B5EF4-FFF2-40B4-BE49-F238E27FC236}">
                <a16:creationId xmlns:a16="http://schemas.microsoft.com/office/drawing/2014/main" id="{23E8AB7A-810B-8D2D-4949-3AA2518707CC}"/>
              </a:ext>
            </a:extLst>
          </p:cNvPr>
          <p:cNvSpPr txBox="1">
            <a:spLocks/>
          </p:cNvSpPr>
          <p:nvPr/>
        </p:nvSpPr>
        <p:spPr>
          <a:xfrm>
            <a:off x="170021" y="1145349"/>
            <a:ext cx="6517958" cy="782283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Размер комиссионного вознаграждения (КВ),</a:t>
            </a:r>
          </a:p>
          <a:p>
            <a:r>
              <a:rPr lang="ru-RU" sz="12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 заключении договора бронирования с 01.0</a:t>
            </a:r>
            <a:r>
              <a:rPr lang="en-US" sz="12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</a:t>
            </a:r>
            <a:r>
              <a:rPr lang="ru-RU" sz="12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.2024 по </a:t>
            </a:r>
            <a:r>
              <a:rPr lang="en-US" sz="12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30</a:t>
            </a:r>
            <a:r>
              <a:rPr lang="ru-RU" sz="12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.0</a:t>
            </a:r>
            <a:r>
              <a:rPr lang="en-US" sz="12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</a:t>
            </a:r>
            <a:r>
              <a:rPr lang="ru-RU" sz="12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.2024 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8EB6ED6-F682-4D06-8D4B-329317D82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075825"/>
              </p:ext>
            </p:extLst>
          </p:nvPr>
        </p:nvGraphicFramePr>
        <p:xfrm>
          <a:off x="618480" y="1709606"/>
          <a:ext cx="5621039" cy="84605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0130">
                  <a:extLst>
                    <a:ext uri="{9D8B030D-6E8A-4147-A177-3AD203B41FA5}">
                      <a16:colId xmlns:a16="http://schemas.microsoft.com/office/drawing/2014/main" val="2834775079"/>
                    </a:ext>
                  </a:extLst>
                </a:gridCol>
                <a:gridCol w="1742785">
                  <a:extLst>
                    <a:ext uri="{9D8B030D-6E8A-4147-A177-3AD203B41FA5}">
                      <a16:colId xmlns:a16="http://schemas.microsoft.com/office/drawing/2014/main" val="4109508263"/>
                    </a:ext>
                  </a:extLst>
                </a:gridCol>
                <a:gridCol w="2162263">
                  <a:extLst>
                    <a:ext uri="{9D8B030D-6E8A-4147-A177-3AD203B41FA5}">
                      <a16:colId xmlns:a16="http://schemas.microsoft.com/office/drawing/2014/main" val="2316486422"/>
                    </a:ext>
                  </a:extLst>
                </a:gridCol>
                <a:gridCol w="675861">
                  <a:extLst>
                    <a:ext uri="{9D8B030D-6E8A-4147-A177-3AD203B41FA5}">
                      <a16:colId xmlns:a16="http://schemas.microsoft.com/office/drawing/2014/main" val="20567353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Жилой комплекс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 КВ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%КВ при покупке по акциям </a:t>
                      </a:r>
                      <a:b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КСПП / ЖСПП / КССП/ Кэшбек от застройщика/ Рассрочка 0%/ Рассрочка после РНВ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Ипотека траншами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79595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en-US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Sydney Prime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4,5%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3,6%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021428"/>
                  </a:ext>
                </a:extLst>
              </a:tr>
              <a:tr h="167645">
                <a:tc>
                  <a:txBody>
                    <a:bodyPr/>
                    <a:lstStyle/>
                    <a:p>
                      <a:pPr algn="l" fontAlgn="auto"/>
                      <a:r>
                        <a:rPr lang="en-US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Sydney City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4,0%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3,2%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957050"/>
                  </a:ext>
                </a:extLst>
              </a:tr>
              <a:tr h="175074">
                <a:tc>
                  <a:txBody>
                    <a:bodyPr/>
                    <a:lstStyle/>
                    <a:p>
                      <a:pPr algn="l" fontAlgn="auto"/>
                      <a:r>
                        <a:rPr lang="en-US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Amber City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4,0%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3,2%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555235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en-US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The Lake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3,2%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671831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en-US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Sky Garden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3,5%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2,8%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884650"/>
                  </a:ext>
                </a:extLst>
              </a:tr>
              <a:tr h="159834">
                <a:tc>
                  <a:txBody>
                    <a:bodyPr/>
                    <a:lstStyle/>
                    <a:p>
                      <a:pPr algn="l" fontAlgn="auto"/>
                      <a:r>
                        <a:rPr lang="en-US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Rotterdam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5,0%</a:t>
                      </a:r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4,0% 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60307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Архитектор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3,2%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855999"/>
                  </a:ext>
                </a:extLst>
              </a:tr>
              <a:tr h="267695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Режиссер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3,2%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543919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Движение.Говорово</a:t>
                      </a:r>
                      <a:endParaRPr lang="ru-RU" sz="550" b="1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4,0%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3,2%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942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Римский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3,5%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2,8%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283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Датский квартал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2,0%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1,6% 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310200"/>
                  </a:ext>
                </a:extLst>
              </a:tr>
              <a:tr h="193525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Парк Апрель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3,8%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400033"/>
                  </a:ext>
                </a:extLst>
              </a:tr>
              <a:tr h="186294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Жаворонки </a:t>
                      </a:r>
                      <a:r>
                        <a:rPr lang="ru-RU" sz="550" b="1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Клаб</a:t>
                      </a:r>
                      <a:endParaRPr lang="ru-RU" sz="550" b="1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3,8%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557499"/>
                  </a:ext>
                </a:extLst>
              </a:tr>
              <a:tr h="193525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Сабурово</a:t>
                      </a:r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ru-RU" sz="550" b="1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Клаб</a:t>
                      </a:r>
                      <a:endParaRPr lang="ru-RU" sz="550" b="1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3,8%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83225"/>
                  </a:ext>
                </a:extLst>
              </a:tr>
              <a:tr h="151915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Мартемьяново  Клаб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3,8%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495700"/>
                  </a:ext>
                </a:extLst>
              </a:tr>
              <a:tr h="193525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1-й Саларьевский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 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2,4% 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1072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1-й Химкинский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 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2,4% 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76072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1-й Ясеневский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2,4%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987370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1-й Измайловский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2,4%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477709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1-й Ленинградский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2,5%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16395"/>
                  </a:ext>
                </a:extLst>
              </a:tr>
              <a:tr h="14916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Южная Битца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2,5%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132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1-й Лермонтовский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2,5%</a:t>
                      </a:r>
                      <a:br>
                        <a:rPr lang="en-US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r>
                        <a:rPr lang="en-US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3% (c 18.09.24)</a:t>
                      </a:r>
                      <a:endParaRPr lang="en-US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2,0%</a:t>
                      </a:r>
                      <a:br>
                        <a:rPr lang="en-US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r>
                        <a:rPr lang="en-US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2,4% (c 18.09.24)</a:t>
                      </a:r>
                      <a:endParaRPr lang="en-US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761584"/>
                  </a:ext>
                </a:extLst>
              </a:tr>
              <a:tr h="23271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1-й Южный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 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2,4%  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 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85936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1-й Донской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3,5% 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2,8% 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629768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1-й Шереметьевский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2,4%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52760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Олимп (Обнинск)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2,5%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2,0%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913399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Молодежный (Калуга)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2,5%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2,0%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863796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Дружба (Калуга)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2,4%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81324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Первый на Правом (Калуга)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1,6%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105793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Флагман (Владивосток)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2,0%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1,6%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785980"/>
                  </a:ext>
                </a:extLst>
              </a:tr>
              <a:tr h="221171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Философия (Владивосток)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2,0%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1,6%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9075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Форест (Татарстан) 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3,0% 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2,4%</a:t>
                      </a:r>
                      <a:endParaRPr lang="ru-RU" sz="550" b="1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br>
                        <a:rPr lang="ru-RU" sz="550" b="1" dirty="0"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991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550" b="1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Фриссон</a:t>
                      </a:r>
                      <a:r>
                        <a:rPr lang="ru-RU" sz="550" b="1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(Татарстан) 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2,0% 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55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1,6%</a:t>
                      </a:r>
                      <a:endParaRPr lang="ru-RU" sz="55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550" b="1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751602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C97A425-2163-4EED-9870-0E9EBC1516D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9099" y="167580"/>
            <a:ext cx="825862" cy="27771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3FC797-F85A-4B2E-833C-6AE38D0295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40" y="-35560"/>
            <a:ext cx="1365420" cy="1180909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437817E-B761-48F9-93B0-5F039A074D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144" y="10057001"/>
            <a:ext cx="5723710" cy="151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70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5">
            <a:extLst>
              <a:ext uri="{FF2B5EF4-FFF2-40B4-BE49-F238E27FC236}">
                <a16:creationId xmlns:a16="http://schemas.microsoft.com/office/drawing/2014/main" id="{23E8AB7A-810B-8D2D-4949-3AA2518707CC}"/>
              </a:ext>
            </a:extLst>
          </p:cNvPr>
          <p:cNvSpPr txBox="1">
            <a:spLocks/>
          </p:cNvSpPr>
          <p:nvPr/>
        </p:nvSpPr>
        <p:spPr>
          <a:xfrm>
            <a:off x="201254" y="2264359"/>
            <a:ext cx="6517958" cy="782283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Размер комиссионного вознаграждения (КВ),</a:t>
            </a:r>
          </a:p>
          <a:p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 заключении договора бронирования с 01.08.2024 по </a:t>
            </a:r>
            <a:r>
              <a:rPr lang="en-US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1.08.2024 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8EB6ED6-F682-4D06-8D4B-329317D82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958190"/>
              </p:ext>
            </p:extLst>
          </p:nvPr>
        </p:nvGraphicFramePr>
        <p:xfrm>
          <a:off x="400050" y="3197954"/>
          <a:ext cx="5282488" cy="8526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2893">
                  <a:extLst>
                    <a:ext uri="{9D8B030D-6E8A-4147-A177-3AD203B41FA5}">
                      <a16:colId xmlns:a16="http://schemas.microsoft.com/office/drawing/2014/main" val="2834775079"/>
                    </a:ext>
                  </a:extLst>
                </a:gridCol>
                <a:gridCol w="1647181">
                  <a:extLst>
                    <a:ext uri="{9D8B030D-6E8A-4147-A177-3AD203B41FA5}">
                      <a16:colId xmlns:a16="http://schemas.microsoft.com/office/drawing/2014/main" val="2316486422"/>
                    </a:ext>
                  </a:extLst>
                </a:gridCol>
                <a:gridCol w="2082414">
                  <a:extLst>
                    <a:ext uri="{9D8B030D-6E8A-4147-A177-3AD203B41FA5}">
                      <a16:colId xmlns:a16="http://schemas.microsoft.com/office/drawing/2014/main" val="20567353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Жилой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 комплекс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% КВ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% КВ при покупке по акциям </a:t>
                      </a:r>
                      <a:b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КСПП / ЖСПП / Кэшбек от застройщика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795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Sydney Prime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4,5%</a:t>
                      </a:r>
                      <a:endParaRPr lang="ru-RU" sz="800" b="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3,6%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021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Sydney City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957050"/>
                  </a:ext>
                </a:extLst>
              </a:tr>
              <a:tr h="38384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Amber City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555235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The Lake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671831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Sky Garden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2,8%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88465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Rotterdam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5,0%</a:t>
                      </a:r>
                      <a:br>
                        <a:rPr lang="ru-RU" sz="800" b="0" dirty="0">
                          <a:effectLst/>
                          <a:latin typeface="Roboto" panose="02000000000000000000" pitchFamily="2" charset="0"/>
                        </a:rPr>
                      </a:br>
                      <a:endParaRPr lang="ru-RU" sz="800" b="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60307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Архитектор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855999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Режиссер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543919"/>
                  </a:ext>
                </a:extLst>
              </a:tr>
              <a:tr h="21037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Рихард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94224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Движение.Говорово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283937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Движение.Тушино</a:t>
                      </a:r>
                      <a:b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31020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Римский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2,8%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400033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Датский квартал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2%</a:t>
                      </a:r>
                      <a:br>
                        <a:rPr lang="ru-RU" sz="800" b="0">
                          <a:effectLst/>
                          <a:latin typeface="Roboto" panose="02000000000000000000" pitchFamily="2" charset="0"/>
                        </a:rPr>
                      </a:b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1,6%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55749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Парк Апрель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3,8%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83225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Жаворонки Клаб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3,8%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49570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Сабурово Клаб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3,8%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10722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Саларьевский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76072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Химкинский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98737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Ясеневский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47770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Измайловский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16395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Ленинградский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13224"/>
                  </a:ext>
                </a:extLst>
              </a:tr>
              <a:tr h="21037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Южная Битца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761584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Лермонтовский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85936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Южный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 </a:t>
                      </a:r>
                      <a:br>
                        <a:rPr lang="ru-RU" sz="800" b="0">
                          <a:effectLst/>
                          <a:latin typeface="Roboto" panose="02000000000000000000" pitchFamily="2" charset="0"/>
                        </a:rPr>
                      </a:b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629768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Донской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5276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Шереметьевский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91339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Олимп (Обнинск)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863796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Молодежный (Калуга)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81324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Дружба (Калуга)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105793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Первый на Правом (Калуга)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78598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Флагман (Владивосток)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907552"/>
                  </a:ext>
                </a:extLst>
              </a:tr>
              <a:tr h="29829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Философия (Владивосток)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9910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Форест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 (Татарстан) 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 </a:t>
                      </a:r>
                      <a:br>
                        <a:rPr lang="ru-RU" sz="800" b="0">
                          <a:effectLst/>
                          <a:latin typeface="Roboto" panose="02000000000000000000" pitchFamily="2" charset="0"/>
                        </a:rPr>
                      </a:b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751602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C97A425-2163-4EED-9870-0E9EBC1516D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9058" y="954155"/>
            <a:ext cx="1614713" cy="54298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3FC797-F85A-4B2E-833C-6AE38D0295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87" y="244370"/>
            <a:ext cx="2269191" cy="196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1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5">
            <a:extLst>
              <a:ext uri="{FF2B5EF4-FFF2-40B4-BE49-F238E27FC236}">
                <a16:creationId xmlns:a16="http://schemas.microsoft.com/office/drawing/2014/main" id="{23E8AB7A-810B-8D2D-4949-3AA2518707CC}"/>
              </a:ext>
            </a:extLst>
          </p:cNvPr>
          <p:cNvSpPr txBox="1">
            <a:spLocks/>
          </p:cNvSpPr>
          <p:nvPr/>
        </p:nvSpPr>
        <p:spPr>
          <a:xfrm>
            <a:off x="201254" y="2264359"/>
            <a:ext cx="6517958" cy="782283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Размер комиссионного вознаграждения (КВ),</a:t>
            </a:r>
          </a:p>
          <a:p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 заключении договора бронирования с 01.07.2024 по </a:t>
            </a:r>
            <a:r>
              <a:rPr lang="en-US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1.07.2024 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8EB6ED6-F682-4D06-8D4B-329317D82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155394"/>
              </p:ext>
            </p:extLst>
          </p:nvPr>
        </p:nvGraphicFramePr>
        <p:xfrm>
          <a:off x="400050" y="3197954"/>
          <a:ext cx="6019800" cy="8395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0205">
                  <a:extLst>
                    <a:ext uri="{9D8B030D-6E8A-4147-A177-3AD203B41FA5}">
                      <a16:colId xmlns:a16="http://schemas.microsoft.com/office/drawing/2014/main" val="2834775079"/>
                    </a:ext>
                  </a:extLst>
                </a:gridCol>
                <a:gridCol w="1647181">
                  <a:extLst>
                    <a:ext uri="{9D8B030D-6E8A-4147-A177-3AD203B41FA5}">
                      <a16:colId xmlns:a16="http://schemas.microsoft.com/office/drawing/2014/main" val="2316486422"/>
                    </a:ext>
                  </a:extLst>
                </a:gridCol>
                <a:gridCol w="2082414">
                  <a:extLst>
                    <a:ext uri="{9D8B030D-6E8A-4147-A177-3AD203B41FA5}">
                      <a16:colId xmlns:a16="http://schemas.microsoft.com/office/drawing/2014/main" val="20567353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Жилой комплекс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% КВ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% КВ при покупке по акциям </a:t>
                      </a:r>
                      <a:b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КСПП / ЖСПП / Кэшбек от застройщика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795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Sydney Prime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3,6%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957050"/>
                  </a:ext>
                </a:extLst>
              </a:tr>
              <a:tr h="38384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Sydney City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555235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Amber City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671831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The Lake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88465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Sky Garden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2,8%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60307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Rotterdam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5,0%</a:t>
                      </a:r>
                      <a:br>
                        <a:rPr lang="ru-RU" sz="800" b="0">
                          <a:effectLst/>
                          <a:latin typeface="Roboto" panose="02000000000000000000" pitchFamily="2" charset="0"/>
                        </a:rPr>
                      </a:b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855999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Архитектор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543919"/>
                  </a:ext>
                </a:extLst>
              </a:tr>
              <a:tr h="21037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Режиссер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94224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Рихард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283937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Движение.Говорово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31020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Движение.Тушино</a:t>
                      </a:r>
                      <a:b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400033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Римский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2,8%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55749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Датский квартал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2%</a:t>
                      </a:r>
                      <a:br>
                        <a:rPr lang="ru-RU" sz="800" b="0">
                          <a:effectLst/>
                          <a:latin typeface="Roboto" panose="02000000000000000000" pitchFamily="2" charset="0"/>
                        </a:rPr>
                      </a:b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1,6%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83225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Парк Апрель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3,8%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49570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Жаворонки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Клаб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3,8%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10722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Саларьевский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76072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Химкинский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98737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Ясеневский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1,6%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47770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Измайловский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1,6%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16395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Ленинградский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13224"/>
                  </a:ext>
                </a:extLst>
              </a:tr>
              <a:tr h="21037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Южная Битца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761584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Лермонтовский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85936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Южный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 </a:t>
                      </a:r>
                      <a:br>
                        <a:rPr lang="ru-RU" sz="800" b="0">
                          <a:effectLst/>
                          <a:latin typeface="Roboto" panose="02000000000000000000" pitchFamily="2" charset="0"/>
                        </a:rPr>
                      </a:b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629768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Донской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5276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Шереметьевский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91339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Олимп (Обнинск)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863796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Молодежный (Калуга)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81324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Дружба (Калуга)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105793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Первый на Правом (Калуга)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78598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Флагман (Владивосток)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907552"/>
                  </a:ext>
                </a:extLst>
              </a:tr>
              <a:tr h="29829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Философия (Владивосток)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9910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Форест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 (Татарстан) 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 (до 31.07.)</a:t>
                      </a:r>
                      <a:br>
                        <a:rPr lang="ru-RU" sz="800" b="0" dirty="0">
                          <a:effectLst/>
                          <a:latin typeface="Roboto" panose="02000000000000000000" pitchFamily="2" charset="0"/>
                        </a:rPr>
                      </a:br>
                      <a:endParaRPr lang="ru-RU" sz="800" b="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751602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C97A425-2163-4EED-9870-0E9EBC1516D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9058" y="954155"/>
            <a:ext cx="1614713" cy="54298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3FC797-F85A-4B2E-833C-6AE38D0295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87" y="244370"/>
            <a:ext cx="2269191" cy="196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0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5">
            <a:extLst>
              <a:ext uri="{FF2B5EF4-FFF2-40B4-BE49-F238E27FC236}">
                <a16:creationId xmlns:a16="http://schemas.microsoft.com/office/drawing/2014/main" id="{23E8AB7A-810B-8D2D-4949-3AA2518707CC}"/>
              </a:ext>
            </a:extLst>
          </p:cNvPr>
          <p:cNvSpPr txBox="1">
            <a:spLocks/>
          </p:cNvSpPr>
          <p:nvPr/>
        </p:nvSpPr>
        <p:spPr>
          <a:xfrm>
            <a:off x="201254" y="2264359"/>
            <a:ext cx="6517958" cy="782283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Размер комиссионного вознаграждения (КВ),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при заключении договора бронирования с 01.0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.2024 по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30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.0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.2024 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8EB6ED6-F682-4D06-8D4B-329317D828CE}"/>
              </a:ext>
            </a:extLst>
          </p:cNvPr>
          <p:cNvGraphicFramePr>
            <a:graphicFrameLocks noGrp="1"/>
          </p:cNvGraphicFramePr>
          <p:nvPr/>
        </p:nvGraphicFramePr>
        <p:xfrm>
          <a:off x="232487" y="3245579"/>
          <a:ext cx="6455492" cy="8395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1130">
                  <a:extLst>
                    <a:ext uri="{9D8B030D-6E8A-4147-A177-3AD203B41FA5}">
                      <a16:colId xmlns:a16="http://schemas.microsoft.com/office/drawing/2014/main" val="2834775079"/>
                    </a:ext>
                  </a:extLst>
                </a:gridCol>
                <a:gridCol w="1647181">
                  <a:extLst>
                    <a:ext uri="{9D8B030D-6E8A-4147-A177-3AD203B41FA5}">
                      <a16:colId xmlns:a16="http://schemas.microsoft.com/office/drawing/2014/main" val="2316486422"/>
                    </a:ext>
                  </a:extLst>
                </a:gridCol>
                <a:gridCol w="1647181">
                  <a:extLst>
                    <a:ext uri="{9D8B030D-6E8A-4147-A177-3AD203B41FA5}">
                      <a16:colId xmlns:a16="http://schemas.microsoft.com/office/drawing/2014/main" val="20567353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Жилой комплекс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% КВ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% КВ при покупке по акциям </a:t>
                      </a:r>
                      <a:b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КСПП / ЖСПП / Кэшбек от застройщика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795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Sydney Prime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3,6%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957050"/>
                  </a:ext>
                </a:extLst>
              </a:tr>
              <a:tr h="38384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Sydney City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555235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Amber City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671831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The Lake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88465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Sky Garden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2,8%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60307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Rotterdam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5,0%</a:t>
                      </a:r>
                      <a:br>
                        <a:rPr lang="ru-RU" sz="800" b="0">
                          <a:effectLst/>
                          <a:latin typeface="Roboto" panose="02000000000000000000" pitchFamily="2" charset="0"/>
                        </a:rPr>
                      </a:b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855999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Архитектор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543919"/>
                  </a:ext>
                </a:extLst>
              </a:tr>
              <a:tr h="21037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Режиссер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94224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Рихард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283937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Движение.Говорово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31020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Движение.Тушино</a:t>
                      </a:r>
                      <a:b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endParaRPr lang="ru-RU" sz="8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400033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Римский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2,8%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55749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Датский квартал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2%</a:t>
                      </a:r>
                      <a:br>
                        <a:rPr lang="ru-RU" sz="800" b="0">
                          <a:effectLst/>
                          <a:latin typeface="Roboto" panose="02000000000000000000" pitchFamily="2" charset="0"/>
                        </a:rPr>
                      </a:b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1,6%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83225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Парк Апрель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3,8%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49570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Жаворонки Клаб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3,8%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10722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Саларьевский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76072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Химкинский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98737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Ясеневский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1,6%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47770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Измайловский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1,6%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16395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Ленинградский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13224"/>
                  </a:ext>
                </a:extLst>
              </a:tr>
              <a:tr h="21037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Южная Битца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761584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Лермонтовский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85936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Южный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 </a:t>
                      </a:r>
                      <a:br>
                        <a:rPr lang="ru-RU" sz="800" b="0">
                          <a:effectLst/>
                          <a:latin typeface="Roboto" panose="02000000000000000000" pitchFamily="2" charset="0"/>
                        </a:rPr>
                      </a:b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629768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Донской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5276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Шереметьевский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91339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Олимп (Обнинск)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863796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Молодежный (Калуга)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81324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Дружба (Калуга)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105793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Первый на Правом (Калуга)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78598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Флагман (Владивосток)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907552"/>
                  </a:ext>
                </a:extLst>
              </a:tr>
              <a:tr h="29829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Философия (Владивосток)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9910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Форест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 (Татарстан) 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 </a:t>
                      </a:r>
                      <a:br>
                        <a:rPr lang="ru-RU" sz="800" b="0" dirty="0">
                          <a:effectLst/>
                          <a:latin typeface="Roboto" panose="02000000000000000000" pitchFamily="2" charset="0"/>
                        </a:rPr>
                      </a:br>
                      <a:endParaRPr lang="ru-RU" sz="800" b="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800" b="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751602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C97A425-2163-4EED-9870-0E9EBC1516D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9058" y="954155"/>
            <a:ext cx="1614713" cy="54298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3FC797-F85A-4B2E-833C-6AE38D0295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87" y="244370"/>
            <a:ext cx="2269191" cy="196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8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5">
            <a:extLst>
              <a:ext uri="{FF2B5EF4-FFF2-40B4-BE49-F238E27FC236}">
                <a16:creationId xmlns:a16="http://schemas.microsoft.com/office/drawing/2014/main" id="{23E8AB7A-810B-8D2D-4949-3AA2518707CC}"/>
              </a:ext>
            </a:extLst>
          </p:cNvPr>
          <p:cNvSpPr txBox="1">
            <a:spLocks/>
          </p:cNvSpPr>
          <p:nvPr/>
        </p:nvSpPr>
        <p:spPr>
          <a:xfrm>
            <a:off x="201254" y="2264360"/>
            <a:ext cx="6517958" cy="35986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Размер комиссионного вознаграждения (КВ),</a:t>
            </a:r>
          </a:p>
          <a:p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 заключении договора бронирования с 01.0</a:t>
            </a:r>
            <a:r>
              <a:rPr lang="en-US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.2024 по </a:t>
            </a:r>
            <a:r>
              <a:rPr lang="en-US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30</a:t>
            </a:r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.0</a:t>
            </a:r>
            <a:r>
              <a:rPr lang="en-US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.2024 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8EB6ED6-F682-4D06-8D4B-329317D82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636048"/>
              </p:ext>
            </p:extLst>
          </p:nvPr>
        </p:nvGraphicFramePr>
        <p:xfrm>
          <a:off x="232487" y="3046643"/>
          <a:ext cx="6455492" cy="91068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1130">
                  <a:extLst>
                    <a:ext uri="{9D8B030D-6E8A-4147-A177-3AD203B41FA5}">
                      <a16:colId xmlns:a16="http://schemas.microsoft.com/office/drawing/2014/main" val="2834775079"/>
                    </a:ext>
                  </a:extLst>
                </a:gridCol>
                <a:gridCol w="1647181">
                  <a:extLst>
                    <a:ext uri="{9D8B030D-6E8A-4147-A177-3AD203B41FA5}">
                      <a16:colId xmlns:a16="http://schemas.microsoft.com/office/drawing/2014/main" val="2316486422"/>
                    </a:ext>
                  </a:extLst>
                </a:gridCol>
                <a:gridCol w="1647181">
                  <a:extLst>
                    <a:ext uri="{9D8B030D-6E8A-4147-A177-3AD203B41FA5}">
                      <a16:colId xmlns:a16="http://schemas.microsoft.com/office/drawing/2014/main" val="2056735314"/>
                    </a:ext>
                  </a:extLst>
                </a:gridCol>
              </a:tblGrid>
              <a:tr h="6540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Проект 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 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КВ</a:t>
                      </a:r>
                    </a:p>
                  </a:txBody>
                  <a:tcPr marL="3887" marR="3887" marT="38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 КВ при покупке по акциям КСПП / ЖСПП/ Кэшбек от застройщика</a:t>
                      </a:r>
                      <a:endParaRPr lang="ru-RU" dirty="0"/>
                    </a:p>
                  </a:txBody>
                  <a:tcPr marL="3887" marR="3887" marT="3887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79595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The Lake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4,0%</a:t>
                      </a:r>
                      <a:endParaRPr lang="en-US" sz="1200" b="1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3,2%</a:t>
                      </a:r>
                      <a:endParaRPr lang="en-US" sz="1200" b="1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671831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Sydney Prime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3,6%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884650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Sydney City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3,2%</a:t>
                      </a:r>
                      <a:endParaRPr lang="en-US" sz="1200" b="1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60307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Режиссер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3,2%</a:t>
                      </a:r>
                      <a:endParaRPr lang="en-US" sz="1200" b="1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855999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Архитектор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3,2%</a:t>
                      </a:r>
                      <a:endParaRPr lang="en-US" sz="1200" b="1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543919"/>
                  </a:ext>
                </a:extLst>
              </a:tr>
              <a:tr h="358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Rotterdam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(5,0% с 18.04.24)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3,2%</a:t>
                      </a:r>
                      <a:endParaRPr lang="en-US" sz="1200" b="1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(4,0% с 18.04.24)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942240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Sky Garden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2,8%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283937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Рихард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310200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Движение.Говорово</a:t>
                      </a:r>
                      <a:endParaRPr lang="en-US" sz="1200" b="1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3,2%</a:t>
                      </a:r>
                      <a:endParaRPr lang="en-US" sz="1200" b="1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400033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Движение.Тушино (апарт-отель)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3,2%</a:t>
                      </a:r>
                      <a:endParaRPr lang="en-US" sz="1200" b="1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557499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Движение.Тушино (апартаменты) 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3,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2,4%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83225"/>
                  </a:ext>
                </a:extLst>
              </a:tr>
              <a:tr h="35849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Датский квартал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3,0%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(2,0% с 25.03.24)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2,4%</a:t>
                      </a:r>
                      <a:b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(1,6% с 25.03.24)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495700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Римский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2,8%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107229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Ясеневский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NEW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1,6%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76072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Проект Измайловский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NEW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1,6%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987370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Южная Битца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477709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Лермонтовский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16395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Ленинградский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13224"/>
                  </a:ext>
                </a:extLst>
              </a:tr>
              <a:tr h="35849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Южный 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2,5%</a:t>
                      </a:r>
                      <a:b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(3,0% с 19.03.24)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  <a:b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(2,4% с 19.03.24)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761584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Донской 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3,0%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2,4%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85936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Шереметьевский 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3,0%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2,4%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629768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Жаворонки Клаб 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3,8%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52760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Парк Апрель 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en-US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</a:t>
                      </a:r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</a:t>
                      </a:r>
                      <a:r>
                        <a:rPr lang="en-US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913399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Олимп (Обнинск)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863796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Дружба (Калуга)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3,0%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2,4%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81324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Молодежный (Калуга)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105793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на Правом (Калуга)</a:t>
                      </a:r>
                    </a:p>
                  </a:txBody>
                  <a:tcPr marL="3887" marR="3887" marT="388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</a:p>
                  </a:txBody>
                  <a:tcPr marL="3887" marR="3887" marT="388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</a:t>
                      </a:r>
                    </a:p>
                  </a:txBody>
                  <a:tcPr marL="3887" marR="3887" marT="388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785980"/>
                  </a:ext>
                </a:extLst>
              </a:tr>
              <a:tr h="181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Флагман (Владивосток)</a:t>
                      </a:r>
                    </a:p>
                  </a:txBody>
                  <a:tcPr marL="3887" marR="3887" marT="388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</a:p>
                  </a:txBody>
                  <a:tcPr marL="3887" marR="3887" marT="388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</a:t>
                      </a:r>
                    </a:p>
                  </a:txBody>
                  <a:tcPr marL="3887" marR="3887" marT="388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907552"/>
                  </a:ext>
                </a:extLst>
              </a:tr>
              <a:tr h="35849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ФоРест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(Татарстан)</a:t>
                      </a:r>
                    </a:p>
                  </a:txBody>
                  <a:tcPr marL="3887" marR="3887" marT="388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(3% с 14.03.24)</a:t>
                      </a:r>
                    </a:p>
                  </a:txBody>
                  <a:tcPr marL="3887" marR="3887" marT="388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</a:t>
                      </a:r>
                    </a:p>
                  </a:txBody>
                  <a:tcPr marL="3887" marR="3887" marT="388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9910"/>
                  </a:ext>
                </a:extLst>
              </a:tr>
              <a:tr h="2284655">
                <a:tc gridSpan="3"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-Максимальная комиссия за реализацию квартир из объема инвестора по проекту Южная Битца-1%</a:t>
                      </a:r>
                      <a:br>
                        <a:rPr lang="ru-RU" sz="600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-В случае реализации Объектов недвижимости в Отчетном периоде на сумму свыше 500 000 000,00 (Пятьсот миллионов) рублей, размер Вознаграждения на каждый Объект недвижимости увеличивается на 0,5% в данном Отчетном периоде, за исключением Объектов недвижимости в жилом комплексе "Сидней Прайм", "Парк Апрель", "Жаворонки </a:t>
                      </a:r>
                      <a:r>
                        <a:rPr lang="ru-RU" sz="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Клаб</a:t>
                      </a: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",  Флагман, Философия, </a:t>
                      </a:r>
                      <a:r>
                        <a:rPr lang="ru-RU" sz="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ФоРест</a:t>
                      </a: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 также проекту Роттердам по сделкам, где договор бронирования заключен в период с 18.04.2024 по 30.06.2024 </a:t>
                      </a:r>
                      <a:br>
                        <a:rPr lang="ru-RU" sz="600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-Максимальная комиссия при использовании клиентом сертификата на субсидию от ГБУ г. Москвы-1,5%</a:t>
                      </a:r>
                      <a:br>
                        <a:rPr lang="ru-RU" sz="600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-При покупке по </a:t>
                      </a:r>
                      <a:r>
                        <a:rPr lang="ru-RU" sz="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траншевой</a:t>
                      </a: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ипотеке недвижимости в проектах Парк Апрель, Жаворонки </a:t>
                      </a:r>
                      <a:r>
                        <a:rPr lang="ru-RU" sz="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Клаб</a:t>
                      </a: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комиссия выплачивается исходя из суммы поступлений денежных средств (</a:t>
                      </a:r>
                      <a:r>
                        <a:rPr lang="ru-RU" sz="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ПВ+транш</a:t>
                      </a: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): 1/2 КВ при поступлении до 50% стоимости недвижимости и  доплата 1/2 КВ при поступлении более 50% стоимости недвижимости. 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ru-RU" sz="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- При покупке по акции «</a:t>
                      </a:r>
                      <a:r>
                        <a:rPr lang="ru-RU" sz="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Кэшбэк</a:t>
                      </a:r>
                      <a:r>
                        <a:rPr lang="ru-RU" sz="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 от Застройщика», «Купите сейчас – платите потом», «Живите сейчас – платите потом» от ГК ФСК вознаграждение выплачивается с коэффициентом 0,8 к установленному вознаграждению.</a:t>
                      </a:r>
                      <a:br>
                        <a:rPr lang="ru-RU" sz="600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-В случае реализации каждого из объектов недвижимости "Флагман ", «Философия», «</a:t>
                      </a:r>
                      <a:r>
                        <a:rPr lang="ru-RU" sz="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ФоРест</a:t>
                      </a: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в отдельности в Отчетном периоде на сумму </a:t>
                      </a:r>
                      <a:br>
                        <a:rPr lang="ru-RU" sz="600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свыше 40 000 000,00 (Сорока миллионов) рублей, размер Вознаграждения по данному проекту увеличивается на 0,2% в данном отчетном периоде</a:t>
                      </a:r>
                      <a:br>
                        <a:rPr lang="ru-RU" sz="600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свыше 60 000 000,00 (Шестидесяти  миллионов) рублей, размер Вознаграждения по данному проекту увеличивается на 0,3% в данном отчетном периоде</a:t>
                      </a:r>
                      <a:br>
                        <a:rPr lang="ru-RU" sz="600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свыше 80 000 000,00 (Восьмидесяти  миллионов) рублей, размер Вознаграждения по данному проекту увеличивается на 0,4% в данном отчетном периоде</a:t>
                      </a:r>
                      <a:br>
                        <a:rPr lang="ru-RU" sz="600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свыше 100 000 000,00 (Ста  миллионов) рублей, размер Вознаграждения по данному проекту увеличивается на 0,5% в данном отчетном периоде</a:t>
                      </a:r>
                      <a:endParaRPr lang="en-US" sz="700" b="0" i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3887" marR="3887" marT="388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910" marR="6910" marT="6910" marB="0" anchor="b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1751602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C97A425-2163-4EED-9870-0E9EBC1516D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9058" y="954155"/>
            <a:ext cx="1614713" cy="54298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3FC797-F85A-4B2E-833C-6AE38D0295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87" y="244370"/>
            <a:ext cx="2269191" cy="196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521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5">
            <a:extLst>
              <a:ext uri="{FF2B5EF4-FFF2-40B4-BE49-F238E27FC236}">
                <a16:creationId xmlns:a16="http://schemas.microsoft.com/office/drawing/2014/main" id="{23E8AB7A-810B-8D2D-4949-3AA2518707CC}"/>
              </a:ext>
            </a:extLst>
          </p:cNvPr>
          <p:cNvSpPr txBox="1">
            <a:spLocks/>
          </p:cNvSpPr>
          <p:nvPr/>
        </p:nvSpPr>
        <p:spPr>
          <a:xfrm>
            <a:off x="201254" y="2264359"/>
            <a:ext cx="6517958" cy="782283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Размер комиссионного вознаграждения (КВ),</a:t>
            </a:r>
          </a:p>
          <a:p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 заключении договора бронирования с 01.0</a:t>
            </a:r>
            <a:r>
              <a:rPr lang="en-US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.2024 по </a:t>
            </a:r>
            <a:r>
              <a:rPr lang="en-US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31</a:t>
            </a:r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.0</a:t>
            </a:r>
            <a:r>
              <a:rPr lang="en-US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ru-RU" sz="1600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.2024 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8EB6ED6-F682-4D06-8D4B-329317D82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032525"/>
              </p:ext>
            </p:extLst>
          </p:nvPr>
        </p:nvGraphicFramePr>
        <p:xfrm>
          <a:off x="232487" y="3245579"/>
          <a:ext cx="6455492" cy="84240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1130">
                  <a:extLst>
                    <a:ext uri="{9D8B030D-6E8A-4147-A177-3AD203B41FA5}">
                      <a16:colId xmlns:a16="http://schemas.microsoft.com/office/drawing/2014/main" val="2834775079"/>
                    </a:ext>
                  </a:extLst>
                </a:gridCol>
                <a:gridCol w="1647181">
                  <a:extLst>
                    <a:ext uri="{9D8B030D-6E8A-4147-A177-3AD203B41FA5}">
                      <a16:colId xmlns:a16="http://schemas.microsoft.com/office/drawing/2014/main" val="2316486422"/>
                    </a:ext>
                  </a:extLst>
                </a:gridCol>
                <a:gridCol w="1647181">
                  <a:extLst>
                    <a:ext uri="{9D8B030D-6E8A-4147-A177-3AD203B41FA5}">
                      <a16:colId xmlns:a16="http://schemas.microsoft.com/office/drawing/2014/main" val="20567353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Жилой комплекс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% КВ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% КВ при покупке по акциям </a:t>
                      </a:r>
                      <a:b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КСПП / ЖСПП / Кэшбек от застройщика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79595"/>
                  </a:ext>
                </a:extLst>
              </a:tr>
              <a:tr h="38384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Sydney Prime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4,5%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3,6%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555235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Sydney City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671831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Amber City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88465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The Lake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60307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Sky Garden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3,5%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2,8%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855999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Rotterdam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5,0%</a:t>
                      </a:r>
                      <a:br>
                        <a:rPr lang="ru-RU" sz="900" b="1" dirty="0">
                          <a:effectLst/>
                          <a:latin typeface="Roboto" panose="02000000000000000000" pitchFamily="2" charset="0"/>
                        </a:rPr>
                      </a:b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 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543919"/>
                  </a:ext>
                </a:extLst>
              </a:tr>
              <a:tr h="21037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Архитектор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94224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Режиссер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283937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Рихард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31020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Движение.Говорово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4,0%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3,2%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400033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Движение.Тушино</a:t>
                      </a:r>
                      <a:b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55749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Римский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3,5%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2,8%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83225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Датский квартал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2%</a:t>
                      </a:r>
                      <a:br>
                        <a:rPr lang="ru-RU" sz="900" b="1">
                          <a:effectLst/>
                          <a:latin typeface="Roboto" panose="02000000000000000000" pitchFamily="2" charset="0"/>
                        </a:rPr>
                      </a:b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1,6% 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49570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Парк Апрель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3,8%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10722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Жаворонки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Клаб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3,8%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76072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Химкинский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</a:t>
                      </a:r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.5% 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98737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</a:t>
                      </a: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Ясеневский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1,6%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47770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Измайловский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1,6%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16395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Ленинградский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13224"/>
                  </a:ext>
                </a:extLst>
              </a:tr>
              <a:tr h="21037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Южная Битца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761584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Лермонтовский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85936"/>
                  </a:ext>
                </a:extLst>
              </a:tr>
              <a:tr h="29513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Южный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 </a:t>
                      </a:r>
                      <a:br>
                        <a:rPr lang="ru-RU" sz="900" b="1">
                          <a:effectLst/>
                          <a:latin typeface="Roboto" panose="02000000000000000000" pitchFamily="2" charset="0"/>
                        </a:rPr>
                      </a:b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 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629768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Донской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 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 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5276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1-й Шереметьевский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913399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Олимп (Обнинск)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863796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Молодежный (Калуга)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2,5%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81324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Дружба (Калуга)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3,0%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2,4%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105793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Первый на Правом (Калуга)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785980"/>
                  </a:ext>
                </a:extLst>
              </a:tr>
              <a:tr h="174397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Флагман (Владивосток)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900" b="1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907552"/>
                  </a:ext>
                </a:extLst>
              </a:tr>
              <a:tr h="29829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Философия (Владивосток)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2,0%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900" b="1" dirty="0">
                          <a:solidFill>
                            <a:srgbClr val="DC4405"/>
                          </a:solidFill>
                          <a:effectLst/>
                          <a:latin typeface="Roboto" panose="02000000000000000000" pitchFamily="2" charset="0"/>
                        </a:rPr>
                        <a:t>-</a:t>
                      </a:r>
                      <a:endParaRPr lang="ru-RU" sz="900" b="1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9910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marL="0" algn="l" defTabSz="685800" rtl="0" eaLnBrk="1" fontAlgn="auto" latinLnBrk="0" hangingPunct="1"/>
                      <a:r>
                        <a:rPr lang="ru-RU" sz="80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Форест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 (Татарстан) 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auto" latinLnBrk="0" hangingPunct="1"/>
                      <a:r>
                        <a:rPr lang="ru-RU" sz="900" b="1" kern="1200" dirty="0">
                          <a:solidFill>
                            <a:srgbClr val="F15A22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3,0% </a:t>
                      </a:r>
                      <a:br>
                        <a:rPr lang="ru-RU" sz="900" b="1" kern="1200" dirty="0">
                          <a:solidFill>
                            <a:srgbClr val="F15A22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</a:br>
                      <a:endParaRPr lang="ru-RU" sz="900" b="1" kern="1200" dirty="0">
                        <a:solidFill>
                          <a:srgbClr val="F15A22"/>
                        </a:solidFill>
                        <a:effectLst/>
                        <a:latin typeface="Roboto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auto" latinLnBrk="0" hangingPunct="1"/>
                      <a:r>
                        <a:rPr lang="ru-RU" sz="900" b="1" kern="1200" dirty="0">
                          <a:solidFill>
                            <a:srgbClr val="F15A22"/>
                          </a:solidFill>
                          <a:effectLst/>
                          <a:latin typeface="Roboto" panose="02000000000000000000" pitchFamily="2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751602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C97A425-2163-4EED-9870-0E9EBC1516D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9058" y="954155"/>
            <a:ext cx="1614713" cy="54298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3FC797-F85A-4B2E-833C-6AE38D0295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87" y="244370"/>
            <a:ext cx="2269191" cy="196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12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5">
            <a:extLst>
              <a:ext uri="{FF2B5EF4-FFF2-40B4-BE49-F238E27FC236}">
                <a16:creationId xmlns:a16="http://schemas.microsoft.com/office/drawing/2014/main" id="{23E8AB7A-810B-8D2D-4949-3AA2518707CC}"/>
              </a:ext>
            </a:extLst>
          </p:cNvPr>
          <p:cNvSpPr txBox="1">
            <a:spLocks/>
          </p:cNvSpPr>
          <p:nvPr/>
        </p:nvSpPr>
        <p:spPr>
          <a:xfrm>
            <a:off x="201254" y="2264360"/>
            <a:ext cx="6517958" cy="35986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Размер комиссионного вознаграждения (КВ),</a:t>
            </a:r>
          </a:p>
          <a:p>
            <a:r>
              <a:rPr lang="ru-RU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 заключении договора бронирования с 01.01.2024 по </a:t>
            </a:r>
            <a:r>
              <a:rPr lang="en-US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29</a:t>
            </a:r>
            <a:r>
              <a:rPr lang="ru-RU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.0</a:t>
            </a:r>
            <a:r>
              <a:rPr lang="en-US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ru-RU" b="1" kern="0" dirty="0">
                <a:solidFill>
                  <a:srgbClr val="F15A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.2024 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8EB6ED6-F682-4D06-8D4B-329317D82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746574"/>
              </p:ext>
            </p:extLst>
          </p:nvPr>
        </p:nvGraphicFramePr>
        <p:xfrm>
          <a:off x="232487" y="3391448"/>
          <a:ext cx="6455491" cy="86347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1130">
                  <a:extLst>
                    <a:ext uri="{9D8B030D-6E8A-4147-A177-3AD203B41FA5}">
                      <a16:colId xmlns:a16="http://schemas.microsoft.com/office/drawing/2014/main" val="2834775079"/>
                    </a:ext>
                  </a:extLst>
                </a:gridCol>
                <a:gridCol w="1533770">
                  <a:extLst>
                    <a:ext uri="{9D8B030D-6E8A-4147-A177-3AD203B41FA5}">
                      <a16:colId xmlns:a16="http://schemas.microsoft.com/office/drawing/2014/main" val="2316486422"/>
                    </a:ext>
                  </a:extLst>
                </a:gridCol>
                <a:gridCol w="1760591">
                  <a:extLst>
                    <a:ext uri="{9D8B030D-6E8A-4147-A177-3AD203B41FA5}">
                      <a16:colId xmlns:a16="http://schemas.microsoft.com/office/drawing/2014/main" val="3918627223"/>
                    </a:ext>
                  </a:extLst>
                </a:gridCol>
              </a:tblGrid>
              <a:tr h="307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Проект 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100%/ипотека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КСПП/рассрочка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79595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The Lake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4,0%</a:t>
                      </a:r>
                      <a:endParaRPr lang="en-US" sz="1200" b="1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671831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Sydney Prime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884650"/>
                  </a:ext>
                </a:extLst>
              </a:tr>
              <a:tr h="179586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Sydney City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860307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Режиссер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855999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Архитектор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543919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Rotterdam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942240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Sky Garden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283937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Рихард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10200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Движение.Говорово</a:t>
                      </a:r>
                      <a:endParaRPr lang="en-US" sz="1200" b="1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400033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Движение.Тушино (апарт-отель)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557499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Движение.Тушино (апартаменты) 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3,</a:t>
                      </a:r>
                      <a:r>
                        <a:rPr kumimoji="0" 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83225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Датский квартал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3,0%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1,0%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910" marR="6910" marT="691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495700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Римский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910" marR="6910" marT="691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107229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Ясеневский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NEW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76072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Проект Измайловский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NEW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987370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Южная Битца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477709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Лермонтовский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216395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Ленинградский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13224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Южный 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61584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Донской 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3,0%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285936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Шереметьевский 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3,0%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629768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Жаворонки Клаб 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3,8%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652760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Сабурово Клаб 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15A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3,8%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965004"/>
                  </a:ext>
                </a:extLst>
              </a:tr>
              <a:tr h="1802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Парк Апрель </a:t>
                      </a: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r>
                        <a:rPr lang="en-US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</a:t>
                      </a:r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</a:t>
                      </a:r>
                      <a:r>
                        <a:rPr lang="en-US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913399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Олимп (Обнинск)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863796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Дружба (Калуга)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3,0%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881324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Молодежный (Калуга)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2,5%</a:t>
                      </a:r>
                      <a:endParaRPr lang="ru-RU" sz="1200" b="1" i="0" u="none" strike="noStrike" dirty="0">
                        <a:solidFill>
                          <a:srgbClr val="F15A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887" marR="3887" marT="388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105793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Первый на Правом (Калуга)</a:t>
                      </a:r>
                    </a:p>
                  </a:txBody>
                  <a:tcPr marL="3887" marR="3887" marT="388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</a:p>
                  </a:txBody>
                  <a:tcPr marL="3887" marR="3887" marT="388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785980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Флагман (Владивосток)</a:t>
                      </a:r>
                    </a:p>
                  </a:txBody>
                  <a:tcPr marL="3887" marR="3887" marT="388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</a:p>
                  </a:txBody>
                  <a:tcPr marL="3887" marR="3887" marT="388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907552"/>
                  </a:ext>
                </a:extLst>
              </a:tr>
              <a:tr h="17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Форрест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(Татарстан)</a:t>
                      </a:r>
                    </a:p>
                  </a:txBody>
                  <a:tcPr marL="3887" marR="3887" marT="388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F15A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2,0%</a:t>
                      </a:r>
                    </a:p>
                  </a:txBody>
                  <a:tcPr marL="3887" marR="3887" marT="388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159910"/>
                  </a:ext>
                </a:extLst>
              </a:tr>
              <a:tr h="2587627">
                <a:tc gridSpan="3"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ПРИМЕЧАНИЕ:</a:t>
                      </a: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Комиссия рассчитывается из стоимости ОН в договоре реализации</a:t>
                      </a: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При 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реализации в отчетном периоде ОН на сумму свыше 500 </a:t>
                      </a:r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млн.руб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., вознаграждение увеличивается на 0,5% (иск. ЖК «Парк Апрель», 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Sydney Prime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Жаворонки Клаб, </a:t>
                      </a:r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Сабурово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Клаб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Первый на Правом).</a:t>
                      </a: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Комиссия за реализацию квартир из объема инвестора по проекту Южная Битца-1%</a:t>
                      </a: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Комиссия при использовании сертификата на субсидию от ГБУ г. Москвы-1,5%</a:t>
                      </a: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</a:t>
                      </a:r>
                      <a:r>
                        <a:rPr lang="ru-RU" sz="1050" b="0" i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ри покупке по траншевой ипотеке в проектах Парк Апрель, Жаворонки Клаб, Сабурово Клаб комиссия выплачивается исходя из суммы поступлений денежных средств (ПВ+транш): 0,5 КВ при поступлении до 50% стоимости недвижимости и  доплата 0,5 КВ при поступлении более 50% стоимости недвижимости. </a:t>
                      </a: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050" b="0" i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При покупке по акции «Кэшбэк от Застройщика» от ГК ФСК вознаграждение выплачивается с коэффициентом 0,8 к установленному вознаграждению. </a:t>
                      </a:r>
                    </a:p>
                    <a:p>
                      <a:pPr marL="171450" marR="0" lvl="0" indent="-17145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50" b="0" i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С 08.02.24 При покупке по акции «Купите сейчас – платите потом» и «Живите сейчас – платите потом» от ГК ФСК вознаграждение выплачивается с коэффициентом 0,8 к установленному вознаграждению. </a:t>
                      </a:r>
                      <a:endParaRPr lang="en-US" sz="1050" b="0" i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en-US" sz="1050" b="0" i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3887" marR="3887" marT="388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910" marR="6910" marT="6910" marB="0" anchor="b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910" marR="6910" marT="691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751602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C97A425-2163-4EED-9870-0E9EBC1516D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9058" y="954155"/>
            <a:ext cx="1614713" cy="54298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3FC797-F85A-4B2E-833C-6AE38D0295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87" y="244370"/>
            <a:ext cx="2269191" cy="196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043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2240</Words>
  <Application>Microsoft Office PowerPoint</Application>
  <PresentationFormat>Широкоэкранный</PresentationFormat>
  <Paragraphs>719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Verdana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Шакиров Азат Наилевич</dc:creator>
  <cp:lastModifiedBy>Сухинина Ксения Юрьевна</cp:lastModifiedBy>
  <cp:revision>26</cp:revision>
  <dcterms:created xsi:type="dcterms:W3CDTF">2023-11-01T17:28:01Z</dcterms:created>
  <dcterms:modified xsi:type="dcterms:W3CDTF">2024-09-30T12:01:37Z</dcterms:modified>
</cp:coreProperties>
</file>