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514" r:id="rId2"/>
    <p:sldId id="513" r:id="rId3"/>
    <p:sldId id="512" r:id="rId4"/>
    <p:sldId id="511" r:id="rId5"/>
    <p:sldId id="509" r:id="rId6"/>
    <p:sldId id="510" r:id="rId7"/>
    <p:sldId id="507" r:id="rId8"/>
    <p:sldId id="506" r:id="rId9"/>
    <p:sldId id="505" r:id="rId10"/>
    <p:sldId id="503" r:id="rId11"/>
    <p:sldId id="502" r:id="rId12"/>
    <p:sldId id="499" r:id="rId13"/>
    <p:sldId id="497" r:id="rId14"/>
    <p:sldId id="491" r:id="rId15"/>
    <p:sldId id="492" r:id="rId16"/>
    <p:sldId id="493" r:id="rId17"/>
    <p:sldId id="494" r:id="rId18"/>
    <p:sldId id="496" r:id="rId19"/>
    <p:sldId id="258" r:id="rId20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  <a:srgbClr val="FFC000"/>
    <a:srgbClr val="000000"/>
    <a:srgbClr val="3A3A3A"/>
    <a:srgbClr val="F15A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472" autoAdjust="0"/>
  </p:normalViewPr>
  <p:slideViewPr>
    <p:cSldViewPr>
      <p:cViewPr varScale="1">
        <p:scale>
          <a:sx n="82" d="100"/>
          <a:sy n="82" d="100"/>
        </p:scale>
        <p:origin x="691" y="5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1262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909B29F-A7A3-4EA0-9801-76BA468A58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6E11FDA-444F-4F8B-AF5D-29F2A3F6B6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432CD-E335-4814-9B57-DD6AD9DF0E93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F7532B-9E1C-4610-880E-D08B6540AC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892E6F6-AF2D-4B25-903C-08DDF2055C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962AE-630E-42DD-BB3C-F5C707D580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2001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7B97B-D1C8-457E-8685-7F5ECDCE9B1D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8145D-04B3-4A3E-801C-069C99B83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153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8145D-04B3-4A3E-801C-069C99B8390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015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8145D-04B3-4A3E-801C-069C99B8390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11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8145D-04B3-4A3E-801C-069C99B8390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714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8145D-04B3-4A3E-801C-069C99B8390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849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8145D-04B3-4A3E-801C-069C99B8390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053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8145D-04B3-4A3E-801C-069C99B8390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129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8145D-04B3-4A3E-801C-069C99B8390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912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56"/>
                </a:lnTo>
                <a:lnTo>
                  <a:pt x="12192000" y="68579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2D2D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59715" y="3321972"/>
            <a:ext cx="213687" cy="25572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13568" y="3266457"/>
            <a:ext cx="316654" cy="368808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10243" y="3327095"/>
            <a:ext cx="234746" cy="24549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65823" y="3235614"/>
            <a:ext cx="257346" cy="122306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3388242" y="3223568"/>
            <a:ext cx="454659" cy="452755"/>
          </a:xfrm>
          <a:custGeom>
            <a:avLst/>
            <a:gdLst/>
            <a:ahLst/>
            <a:cxnLst/>
            <a:rect l="l" t="t" r="r" b="b"/>
            <a:pathLst>
              <a:path w="454660" h="452754">
                <a:moveTo>
                  <a:pt x="238033" y="0"/>
                </a:moveTo>
                <a:lnTo>
                  <a:pt x="227251" y="0"/>
                </a:lnTo>
                <a:lnTo>
                  <a:pt x="155436" y="11537"/>
                </a:lnTo>
                <a:lnTo>
                  <a:pt x="93055" y="43666"/>
                </a:lnTo>
                <a:lnTo>
                  <a:pt x="43856" y="92650"/>
                </a:lnTo>
                <a:lnTo>
                  <a:pt x="11587" y="154762"/>
                </a:lnTo>
                <a:lnTo>
                  <a:pt x="0" y="226264"/>
                </a:lnTo>
                <a:lnTo>
                  <a:pt x="349" y="238733"/>
                </a:lnTo>
                <a:lnTo>
                  <a:pt x="1380" y="251021"/>
                </a:lnTo>
                <a:lnTo>
                  <a:pt x="3059" y="263117"/>
                </a:lnTo>
                <a:lnTo>
                  <a:pt x="5353" y="275008"/>
                </a:lnTo>
                <a:lnTo>
                  <a:pt x="329765" y="275008"/>
                </a:lnTo>
                <a:lnTo>
                  <a:pt x="336378" y="279383"/>
                </a:lnTo>
                <a:lnTo>
                  <a:pt x="341957" y="292908"/>
                </a:lnTo>
                <a:lnTo>
                  <a:pt x="340417" y="300650"/>
                </a:lnTo>
                <a:lnTo>
                  <a:pt x="190788" y="449630"/>
                </a:lnTo>
                <a:lnTo>
                  <a:pt x="202679" y="451520"/>
                </a:lnTo>
                <a:lnTo>
                  <a:pt x="214852" y="452547"/>
                </a:lnTo>
                <a:lnTo>
                  <a:pt x="227251" y="452547"/>
                </a:lnTo>
                <a:lnTo>
                  <a:pt x="299111" y="441016"/>
                </a:lnTo>
                <a:lnTo>
                  <a:pt x="361520" y="408900"/>
                </a:lnTo>
                <a:lnTo>
                  <a:pt x="410733" y="359924"/>
                </a:lnTo>
                <a:lnTo>
                  <a:pt x="443007" y="297804"/>
                </a:lnTo>
                <a:lnTo>
                  <a:pt x="454597" y="226264"/>
                </a:lnTo>
                <a:lnTo>
                  <a:pt x="454136" y="211913"/>
                </a:lnTo>
                <a:lnTo>
                  <a:pt x="452780" y="197801"/>
                </a:lnTo>
                <a:lnTo>
                  <a:pt x="450571" y="183948"/>
                </a:lnTo>
                <a:lnTo>
                  <a:pt x="447551" y="170376"/>
                </a:lnTo>
                <a:lnTo>
                  <a:pt x="126578" y="170376"/>
                </a:lnTo>
                <a:lnTo>
                  <a:pt x="119965" y="165999"/>
                </a:lnTo>
                <a:lnTo>
                  <a:pt x="114330" y="152551"/>
                </a:lnTo>
                <a:lnTo>
                  <a:pt x="115869" y="144733"/>
                </a:lnTo>
                <a:lnTo>
                  <a:pt x="259036" y="2261"/>
                </a:lnTo>
                <a:lnTo>
                  <a:pt x="248686" y="803"/>
                </a:lnTo>
                <a:lnTo>
                  <a:pt x="2380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04810" y="3534583"/>
            <a:ext cx="262136" cy="128160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5208982" y="2579433"/>
            <a:ext cx="0" cy="1734185"/>
          </a:xfrm>
          <a:custGeom>
            <a:avLst/>
            <a:gdLst/>
            <a:ahLst/>
            <a:cxnLst/>
            <a:rect l="l" t="t" r="r" b="b"/>
            <a:pathLst>
              <a:path h="1734185">
                <a:moveTo>
                  <a:pt x="0" y="0"/>
                </a:moveTo>
                <a:lnTo>
                  <a:pt x="0" y="1734158"/>
                </a:lnTo>
              </a:path>
            </a:pathLst>
          </a:custGeom>
          <a:ln w="10680">
            <a:solidFill>
              <a:srgbClr val="E94D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31303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932159" y="6264872"/>
            <a:ext cx="843281" cy="28357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2305" y="146811"/>
            <a:ext cx="11467388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mailto:partner-an@fsk.ru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Изображение выглядит как строительство, окно, на открытом воздухе, архитектура&#10;&#10;Автоматически созданное описание">
            <a:extLst>
              <a:ext uri="{FF2B5EF4-FFF2-40B4-BE49-F238E27FC236}">
                <a16:creationId xmlns:a16="http://schemas.microsoft.com/office/drawing/2014/main" id="{F343D27D-BA78-4D29-9D40-29D2DB1695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489"/>
            <a:ext cx="1614355" cy="12954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94FF4C1-5F80-4D41-8BAF-AC491B19C0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1" y="652091"/>
            <a:ext cx="1359616" cy="457200"/>
          </a:xfrm>
          <a:prstGeom prst="rect">
            <a:avLst/>
          </a:prstGeom>
        </p:spPr>
      </p:pic>
      <p:sp>
        <p:nvSpPr>
          <p:cNvPr id="18" name="Текст 5">
            <a:extLst>
              <a:ext uri="{FF2B5EF4-FFF2-40B4-BE49-F238E27FC236}">
                <a16:creationId xmlns:a16="http://schemas.microsoft.com/office/drawing/2014/main" id="{771E2799-401F-4EC6-B21D-73AAD8B489C1}"/>
              </a:ext>
            </a:extLst>
          </p:cNvPr>
          <p:cNvSpPr txBox="1">
            <a:spLocks/>
          </p:cNvSpPr>
          <p:nvPr/>
        </p:nvSpPr>
        <p:spPr>
          <a:xfrm>
            <a:off x="1" y="1401889"/>
            <a:ext cx="6400800" cy="359866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kern="0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Размер комиссионного вознаграждения (КВ),</a:t>
            </a:r>
          </a:p>
          <a:p>
            <a:r>
              <a:rPr lang="ru-RU" b="1" kern="0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 заключении договора бронирования с 04.12.2023 по 31.</a:t>
            </a:r>
            <a:r>
              <a:rPr lang="en-US" b="1" kern="0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ru-RU" b="1" kern="0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2.2023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492CA5-EAAA-4D72-8E6C-D3DC1A637D66}"/>
              </a:ext>
            </a:extLst>
          </p:cNvPr>
          <p:cNvSpPr txBox="1"/>
          <p:nvPr/>
        </p:nvSpPr>
        <p:spPr>
          <a:xfrm>
            <a:off x="6400801" y="2641711"/>
            <a:ext cx="4419600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fontAlgn="b">
              <a:buFont typeface="Arial" panose="020B0604020202020204" pitchFamily="34" charset="0"/>
              <a:buNone/>
            </a:pPr>
            <a:r>
              <a:rPr lang="ru-RU" sz="1100" u="none" strike="noStrike" dirty="0">
                <a:solidFill>
                  <a:srgbClr val="F15A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ПРИМЕЧАНИЕ:</a:t>
            </a:r>
          </a:p>
          <a:p>
            <a:pPr marL="171450" indent="-171450" algn="l" fontAlgn="b">
              <a:buFont typeface="Arial" panose="020B0604020202020204" pitchFamily="34" charset="0"/>
              <a:buChar char="•"/>
            </a:pPr>
            <a:r>
              <a:rPr lang="ru-RU" sz="110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Комиссия рассчитывается из стоимости ОН в договоре реализации</a:t>
            </a:r>
          </a:p>
          <a:p>
            <a:pPr marL="171450" indent="-171450" algn="l" fontAlgn="b">
              <a:buFont typeface="Arial" panose="020B0604020202020204" pitchFamily="34" charset="0"/>
              <a:buChar char="•"/>
            </a:pPr>
            <a:r>
              <a:rPr lang="ru-RU" sz="110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При </a:t>
            </a:r>
            <a:r>
              <a:rPr lang="ru-RU" sz="110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реализации в отчетном периоде ОН на сумму свыше 500 </a:t>
            </a:r>
            <a:r>
              <a:rPr lang="ru-RU" sz="1100" u="none" strike="noStrike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млн.руб</a:t>
            </a:r>
            <a:r>
              <a:rPr lang="ru-RU" sz="110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., вознаграждение увеличивается на 0,5% (иск. ЖК «Парк Апрель», </a:t>
            </a:r>
            <a:r>
              <a:rPr lang="en-US" sz="110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Sydney Prime</a:t>
            </a:r>
            <a:r>
              <a:rPr lang="ru-RU" sz="110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Жаворонки Клаб, Сабурово Клаб).</a:t>
            </a:r>
          </a:p>
          <a:p>
            <a:pPr marL="171450" indent="-171450" algn="l" fontAlgn="b">
              <a:buFont typeface="Arial" panose="020B0604020202020204" pitchFamily="34" charset="0"/>
              <a:buChar char="•"/>
            </a:pPr>
            <a:r>
              <a:rPr lang="ru-RU" sz="110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Комиссия за реализацию квартир из объема инвестора по проекту Южная Битца-1%</a:t>
            </a:r>
          </a:p>
          <a:p>
            <a:pPr marL="171450" indent="-171450" algn="l" fontAlgn="b">
              <a:buFont typeface="Arial" panose="020B0604020202020204" pitchFamily="34" charset="0"/>
              <a:buChar char="•"/>
            </a:pPr>
            <a:r>
              <a:rPr lang="ru-RU" sz="110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Комиссия при использовании сертификата на субсидию от ГБУ г. Москвы-1,5%</a:t>
            </a:r>
          </a:p>
          <a:p>
            <a:pPr marL="171450" indent="-171450" algn="l" fontAlgn="b">
              <a:buFont typeface="Arial" panose="020B0604020202020204" pitchFamily="34" charset="0"/>
              <a:buChar char="•"/>
            </a:pPr>
            <a:r>
              <a:rPr lang="ru-RU" sz="110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</a:t>
            </a:r>
            <a:r>
              <a:rPr lang="ru-RU" sz="11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ри покупке по </a:t>
            </a:r>
            <a:r>
              <a:rPr lang="ru-RU" sz="1100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траншевой</a:t>
            </a:r>
            <a:r>
              <a:rPr lang="ru-RU" sz="11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ипотеке в проектах Парк Апрель, Жаворонки Клаб, Сабурово Клаб комиссия выплачивается исходя из суммы поступлений денежных средств (</a:t>
            </a:r>
            <a:r>
              <a:rPr lang="ru-RU" sz="1100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ПВ+транш</a:t>
            </a:r>
            <a:r>
              <a:rPr lang="ru-RU" sz="11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): 0,5 КВ при поступлении до 50% стоимости недвижимости и  доплата 0,5 КВ при поступлении более 50% стоимости недвижимости. </a:t>
            </a:r>
          </a:p>
          <a:p>
            <a:pPr marL="171450" indent="-171450" algn="l" fontAlgn="b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При покупке по акции «</a:t>
            </a:r>
            <a:r>
              <a:rPr lang="ru-RU" sz="1100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Кэшбэк</a:t>
            </a:r>
            <a:r>
              <a:rPr lang="ru-RU" sz="11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от Застройщика» от ГК ФСК вознаграждение выплачивается с коэффициентом 0,8 к установленному вознаграждению. </a:t>
            </a:r>
            <a:endParaRPr lang="en-US" sz="1100" b="0" i="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D621DA-F56A-4651-84CF-A5C375FE4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2" y="2286000"/>
            <a:ext cx="5906278" cy="446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35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Рисунок 2">
            <a:extLst>
              <a:ext uri="{FF2B5EF4-FFF2-40B4-BE49-F238E27FC236}">
                <a16:creationId xmlns:a16="http://schemas.microsoft.com/office/drawing/2014/main" id="{A2DE4655-DBA3-29B1-6979-8849704FD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255" y="1676400"/>
            <a:ext cx="5774044" cy="423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04F39D-ACEB-5557-77D7-915E5A259F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600" y="6224079"/>
            <a:ext cx="843281" cy="283571"/>
          </a:xfrm>
          <a:prstGeom prst="rect">
            <a:avLst/>
          </a:prstGeom>
        </p:spPr>
      </p:pic>
      <p:sp>
        <p:nvSpPr>
          <p:cNvPr id="9" name="Текст 5">
            <a:extLst>
              <a:ext uri="{FF2B5EF4-FFF2-40B4-BE49-F238E27FC236}">
                <a16:creationId xmlns:a16="http://schemas.microsoft.com/office/drawing/2014/main" id="{23E8AB7A-810B-8D2D-4949-3AA2518707CC}"/>
              </a:ext>
            </a:extLst>
          </p:cNvPr>
          <p:cNvSpPr txBox="1">
            <a:spLocks/>
          </p:cNvSpPr>
          <p:nvPr/>
        </p:nvSpPr>
        <p:spPr>
          <a:xfrm>
            <a:off x="152400" y="92837"/>
            <a:ext cx="7391400" cy="63976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Размер комиссионного вознаграждения (КВ),</a:t>
            </a:r>
          </a:p>
          <a:p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 заключении договора бронирования с </a:t>
            </a:r>
            <a:r>
              <a:rPr lang="en-US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01</a:t>
            </a:r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.03.2023 по 21.03.2023</a:t>
            </a:r>
          </a:p>
        </p:txBody>
      </p:sp>
      <p:pic>
        <p:nvPicPr>
          <p:cNvPr id="11" name="Рисунок 10" descr="Изображение выглядит как небо, внешний, город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2A14F568-435B-4095-B0E7-746C93F8E8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541" y="1226768"/>
            <a:ext cx="8529318" cy="5218758"/>
          </a:xfrm>
          <a:prstGeom prst="rect">
            <a:avLst/>
          </a:prstGeom>
        </p:spPr>
      </p:pic>
      <p:sp>
        <p:nvSpPr>
          <p:cNvPr id="4" name="Овал 18">
            <a:extLst>
              <a:ext uri="{FF2B5EF4-FFF2-40B4-BE49-F238E27FC236}">
                <a16:creationId xmlns:a16="http://schemas.microsoft.com/office/drawing/2014/main" id="{96B76A0E-C433-4F98-2CC7-6248084365D6}"/>
              </a:ext>
            </a:extLst>
          </p:cNvPr>
          <p:cNvSpPr/>
          <p:nvPr/>
        </p:nvSpPr>
        <p:spPr>
          <a:xfrm>
            <a:off x="2330032" y="1142999"/>
            <a:ext cx="9861967" cy="5521351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7021044" y="694855"/>
                </a:moveTo>
                <a:cubicBezTo>
                  <a:pt x="7018423" y="694855"/>
                  <a:pt x="7015802" y="694861"/>
                  <a:pt x="7013185" y="695252"/>
                </a:cubicBezTo>
                <a:lnTo>
                  <a:pt x="7028903" y="695252"/>
                </a:lnTo>
                <a:close/>
                <a:moveTo>
                  <a:pt x="6665563" y="694855"/>
                </a:moveTo>
                <a:cubicBezTo>
                  <a:pt x="6662942" y="694855"/>
                  <a:pt x="6660322" y="694861"/>
                  <a:pt x="6657705" y="695252"/>
                </a:cubicBezTo>
                <a:lnTo>
                  <a:pt x="6673422" y="695252"/>
                </a:lnTo>
                <a:close/>
                <a:moveTo>
                  <a:pt x="5609037" y="694855"/>
                </a:moveTo>
                <a:cubicBezTo>
                  <a:pt x="4572457" y="694855"/>
                  <a:pt x="3732142" y="1535169"/>
                  <a:pt x="3732142" y="2571750"/>
                </a:cubicBezTo>
                <a:cubicBezTo>
                  <a:pt x="3732142" y="3608330"/>
                  <a:pt x="4572457" y="4448644"/>
                  <a:pt x="5609037" y="4448644"/>
                </a:cubicBezTo>
                <a:cubicBezTo>
                  <a:pt x="6490144" y="4448644"/>
                  <a:pt x="7229444" y="3841498"/>
                  <a:pt x="7429232" y="3022219"/>
                </a:cubicBezTo>
                <a:lnTo>
                  <a:pt x="7429232" y="4285205"/>
                </a:lnTo>
                <a:cubicBezTo>
                  <a:pt x="8037408" y="4015188"/>
                  <a:pt x="8474436" y="3430557"/>
                  <a:pt x="8534460" y="2737861"/>
                </a:cubicBezTo>
                <a:lnTo>
                  <a:pt x="8534460" y="3678555"/>
                </a:lnTo>
                <a:cubicBezTo>
                  <a:pt x="8763615" y="3369248"/>
                  <a:pt x="8897938" y="2986186"/>
                  <a:pt x="8897938" y="2571750"/>
                </a:cubicBezTo>
                <a:cubicBezTo>
                  <a:pt x="8897938" y="2157314"/>
                  <a:pt x="8763615" y="1774251"/>
                  <a:pt x="8534460" y="1464945"/>
                </a:cubicBezTo>
                <a:lnTo>
                  <a:pt x="8534460" y="2405640"/>
                </a:lnTo>
                <a:cubicBezTo>
                  <a:pt x="8474436" y="1712943"/>
                  <a:pt x="8037408" y="1128311"/>
                  <a:pt x="7429232" y="858295"/>
                </a:cubicBezTo>
                <a:lnTo>
                  <a:pt x="7429232" y="2121280"/>
                </a:lnTo>
                <a:cubicBezTo>
                  <a:pt x="7229444" y="1302001"/>
                  <a:pt x="6490144" y="694855"/>
                  <a:pt x="5609037" y="69485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B637261D-E413-4F8F-71D5-86553CEA92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74086"/>
              </p:ext>
            </p:extLst>
          </p:nvPr>
        </p:nvGraphicFramePr>
        <p:xfrm>
          <a:off x="274163" y="628454"/>
          <a:ext cx="5669437" cy="61721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1437">
                  <a:extLst>
                    <a:ext uri="{9D8B030D-6E8A-4147-A177-3AD203B41FA5}">
                      <a16:colId xmlns:a16="http://schemas.microsoft.com/office/drawing/2014/main" val="2834775079"/>
                    </a:ext>
                  </a:extLst>
                </a:gridCol>
                <a:gridCol w="1501787">
                  <a:extLst>
                    <a:ext uri="{9D8B030D-6E8A-4147-A177-3AD203B41FA5}">
                      <a16:colId xmlns:a16="http://schemas.microsoft.com/office/drawing/2014/main" val="2316486422"/>
                    </a:ext>
                  </a:extLst>
                </a:gridCol>
                <a:gridCol w="1546213">
                  <a:extLst>
                    <a:ext uri="{9D8B030D-6E8A-4147-A177-3AD203B41FA5}">
                      <a16:colId xmlns:a16="http://schemas.microsoft.com/office/drawing/2014/main" val="3918627223"/>
                    </a:ext>
                  </a:extLst>
                </a:gridCol>
              </a:tblGrid>
              <a:tr h="2265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Проект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100%/ипотека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КСПП/рассрочка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79595"/>
                  </a:ext>
                </a:extLst>
              </a:tr>
              <a:tr h="370257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The Lake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en-US" sz="1400" b="1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671831"/>
                  </a:ext>
                </a:extLst>
              </a:tr>
              <a:tr h="256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Sydney Prime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884650"/>
                  </a:ext>
                </a:extLst>
              </a:tr>
              <a:tr h="256040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Sydney City</a:t>
                      </a:r>
                      <a:endParaRPr lang="ru-RU" sz="1000" dirty="0"/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3,5%</a:t>
                      </a:r>
                      <a:endParaRPr lang="ru-RU" sz="1400" dirty="0"/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860307"/>
                  </a:ext>
                </a:extLst>
              </a:tr>
              <a:tr h="2711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Режиссер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</a:t>
                      </a:r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855999"/>
                  </a:ext>
                </a:extLst>
              </a:tr>
              <a:tr h="2711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Архитектор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</a:t>
                      </a:r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543919"/>
                  </a:ext>
                </a:extLst>
              </a:tr>
              <a:tr h="27111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Rotterdam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</a:t>
                      </a:r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942240"/>
                  </a:ext>
                </a:extLst>
              </a:tr>
              <a:tr h="27111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Sky Garden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</a:t>
                      </a:r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283937"/>
                  </a:ext>
                </a:extLst>
              </a:tr>
              <a:tr h="2711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Рихард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</a:t>
                      </a:r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310200"/>
                  </a:ext>
                </a:extLst>
              </a:tr>
              <a:tr h="271110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Движение.Говорово</a:t>
                      </a:r>
                      <a:endParaRPr lang="en-US" sz="1000" b="1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00033"/>
                  </a:ext>
                </a:extLst>
              </a:tr>
              <a:tr h="2711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Движение.Тушино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557499"/>
                  </a:ext>
                </a:extLst>
              </a:tr>
              <a:tr h="2711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Датский квартал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495700"/>
                  </a:ext>
                </a:extLst>
              </a:tr>
              <a:tr h="2711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Римский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107229"/>
                  </a:ext>
                </a:extLst>
              </a:tr>
              <a:tr h="2711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Скандинавский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/>
                </a:tc>
                <a:extLst>
                  <a:ext uri="{0D108BD9-81ED-4DB2-BD59-A6C34878D82A}">
                    <a16:rowId xmlns:a16="http://schemas.microsoft.com/office/drawing/2014/main" val="2221058112"/>
                  </a:ext>
                </a:extLst>
              </a:tr>
              <a:tr h="2711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Южная Битца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477709"/>
                  </a:ext>
                </a:extLst>
              </a:tr>
              <a:tr h="2711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Лермонтовский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216395"/>
                  </a:ext>
                </a:extLst>
              </a:tr>
              <a:tr h="2711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Ленинградский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r>
                        <a:rPr lang="en-US" sz="1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*</a:t>
                      </a:r>
                      <a:endParaRPr lang="ru-RU" sz="1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13224"/>
                  </a:ext>
                </a:extLst>
              </a:tr>
              <a:tr h="2711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Парк Апрель </a:t>
                      </a:r>
                      <a:r>
                        <a:rPr lang="ru-RU" sz="10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</a:t>
                      </a:r>
                      <a:r>
                        <a:rPr lang="en-US" sz="10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NEW)</a:t>
                      </a:r>
                      <a:endParaRPr lang="ru-RU" sz="1000" b="1" i="0" u="none" strike="noStrike" dirty="0">
                        <a:solidFill>
                          <a:srgbClr val="E46C0A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913399"/>
                  </a:ext>
                </a:extLst>
              </a:tr>
              <a:tr h="2711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Молодежный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r>
                        <a:rPr lang="en-US" sz="1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*</a:t>
                      </a:r>
                      <a:endParaRPr lang="ru-RU" sz="1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863796"/>
                  </a:ext>
                </a:extLst>
              </a:tr>
              <a:tr h="23002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Дружба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r>
                        <a:rPr lang="en-US" sz="1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*</a:t>
                      </a:r>
                      <a:endParaRPr lang="ru-RU" sz="1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881324"/>
                  </a:ext>
                </a:extLst>
              </a:tr>
              <a:tr h="23002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Олимп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r>
                        <a:rPr lang="en-US" sz="1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*</a:t>
                      </a:r>
                      <a:endParaRPr lang="ru-RU" sz="1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105793"/>
                  </a:ext>
                </a:extLst>
              </a:tr>
              <a:tr h="536604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случае реализации объектов недвижимости в отчетном периоде на сумму свыше 500 </a:t>
                      </a:r>
                      <a:r>
                        <a:rPr lang="ru-RU" sz="8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млн.рублей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размер вознаграждения на каждый объект недвижимости увеличивается на 0,5% в данном отчетном периоде (исключая ЖК «Парк Апрель» и </a:t>
                      </a:r>
                      <a:r>
                        <a:rPr lang="en-US" sz="80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Sydney Prime</a:t>
                      </a:r>
                      <a:r>
                        <a:rPr lang="ru-RU" sz="80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 </a:t>
                      </a:r>
                      <a:endParaRPr lang="en-US" sz="80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*</a:t>
                      </a:r>
                      <a:r>
                        <a:rPr lang="ru-RU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актуально до 31.03.2023</a:t>
                      </a: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751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7572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Рисунок 2">
            <a:extLst>
              <a:ext uri="{FF2B5EF4-FFF2-40B4-BE49-F238E27FC236}">
                <a16:creationId xmlns:a16="http://schemas.microsoft.com/office/drawing/2014/main" id="{A2DE4655-DBA3-29B1-6979-8849704FD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0"/>
            <a:ext cx="5981699" cy="439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18">
            <a:extLst>
              <a:ext uri="{FF2B5EF4-FFF2-40B4-BE49-F238E27FC236}">
                <a16:creationId xmlns:a16="http://schemas.microsoft.com/office/drawing/2014/main" id="{96B76A0E-C433-4F98-2CC7-6248084365D6}"/>
              </a:ext>
            </a:extLst>
          </p:cNvPr>
          <p:cNvSpPr/>
          <p:nvPr/>
        </p:nvSpPr>
        <p:spPr>
          <a:xfrm>
            <a:off x="1676400" y="777055"/>
            <a:ext cx="10515600" cy="5887296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7021044" y="694855"/>
                </a:moveTo>
                <a:cubicBezTo>
                  <a:pt x="7018423" y="694855"/>
                  <a:pt x="7015802" y="694861"/>
                  <a:pt x="7013185" y="695252"/>
                </a:cubicBezTo>
                <a:lnTo>
                  <a:pt x="7028903" y="695252"/>
                </a:lnTo>
                <a:close/>
                <a:moveTo>
                  <a:pt x="6665563" y="694855"/>
                </a:moveTo>
                <a:cubicBezTo>
                  <a:pt x="6662942" y="694855"/>
                  <a:pt x="6660322" y="694861"/>
                  <a:pt x="6657705" y="695252"/>
                </a:cubicBezTo>
                <a:lnTo>
                  <a:pt x="6673422" y="695252"/>
                </a:lnTo>
                <a:close/>
                <a:moveTo>
                  <a:pt x="5609037" y="694855"/>
                </a:moveTo>
                <a:cubicBezTo>
                  <a:pt x="4572457" y="694855"/>
                  <a:pt x="3732142" y="1535169"/>
                  <a:pt x="3732142" y="2571750"/>
                </a:cubicBezTo>
                <a:cubicBezTo>
                  <a:pt x="3732142" y="3608330"/>
                  <a:pt x="4572457" y="4448644"/>
                  <a:pt x="5609037" y="4448644"/>
                </a:cubicBezTo>
                <a:cubicBezTo>
                  <a:pt x="6490144" y="4448644"/>
                  <a:pt x="7229444" y="3841498"/>
                  <a:pt x="7429232" y="3022219"/>
                </a:cubicBezTo>
                <a:lnTo>
                  <a:pt x="7429232" y="4285205"/>
                </a:lnTo>
                <a:cubicBezTo>
                  <a:pt x="8037408" y="4015188"/>
                  <a:pt x="8474436" y="3430557"/>
                  <a:pt x="8534460" y="2737861"/>
                </a:cubicBezTo>
                <a:lnTo>
                  <a:pt x="8534460" y="3678555"/>
                </a:lnTo>
                <a:cubicBezTo>
                  <a:pt x="8763615" y="3369248"/>
                  <a:pt x="8897938" y="2986186"/>
                  <a:pt x="8897938" y="2571750"/>
                </a:cubicBezTo>
                <a:cubicBezTo>
                  <a:pt x="8897938" y="2157314"/>
                  <a:pt x="8763615" y="1774251"/>
                  <a:pt x="8534460" y="1464945"/>
                </a:cubicBezTo>
                <a:lnTo>
                  <a:pt x="8534460" y="2405640"/>
                </a:lnTo>
                <a:cubicBezTo>
                  <a:pt x="8474436" y="1712943"/>
                  <a:pt x="8037408" y="1128311"/>
                  <a:pt x="7429232" y="858295"/>
                </a:cubicBezTo>
                <a:lnTo>
                  <a:pt x="7429232" y="2121280"/>
                </a:lnTo>
                <a:cubicBezTo>
                  <a:pt x="7229444" y="1302001"/>
                  <a:pt x="6490144" y="694855"/>
                  <a:pt x="5609037" y="69485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04F39D-ACEB-5557-77D7-915E5A259F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600" y="6224079"/>
            <a:ext cx="843281" cy="283571"/>
          </a:xfrm>
          <a:prstGeom prst="rect">
            <a:avLst/>
          </a:prstGeom>
        </p:spPr>
      </p:pic>
      <p:sp>
        <p:nvSpPr>
          <p:cNvPr id="9" name="Текст 5">
            <a:extLst>
              <a:ext uri="{FF2B5EF4-FFF2-40B4-BE49-F238E27FC236}">
                <a16:creationId xmlns:a16="http://schemas.microsoft.com/office/drawing/2014/main" id="{23E8AB7A-810B-8D2D-4949-3AA2518707CC}"/>
              </a:ext>
            </a:extLst>
          </p:cNvPr>
          <p:cNvSpPr txBox="1">
            <a:spLocks/>
          </p:cNvSpPr>
          <p:nvPr/>
        </p:nvSpPr>
        <p:spPr>
          <a:xfrm>
            <a:off x="304800" y="156958"/>
            <a:ext cx="7391400" cy="63976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Размер КВ</a:t>
            </a:r>
          </a:p>
          <a:p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 заключении договора бронирования с </a:t>
            </a:r>
            <a:r>
              <a:rPr lang="en-US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01</a:t>
            </a:r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en-US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</a:t>
            </a:r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.2022 по 28.02.2023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B637261D-E413-4F8F-71D5-86553CEA9216}"/>
              </a:ext>
            </a:extLst>
          </p:cNvPr>
          <p:cNvGraphicFramePr>
            <a:graphicFrameLocks noGrp="1"/>
          </p:cNvGraphicFramePr>
          <p:nvPr/>
        </p:nvGraphicFramePr>
        <p:xfrm>
          <a:off x="277760" y="738033"/>
          <a:ext cx="5334000" cy="5929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2917">
                  <a:extLst>
                    <a:ext uri="{9D8B030D-6E8A-4147-A177-3AD203B41FA5}">
                      <a16:colId xmlns:a16="http://schemas.microsoft.com/office/drawing/2014/main" val="2834775079"/>
                    </a:ext>
                  </a:extLst>
                </a:gridCol>
                <a:gridCol w="1256354">
                  <a:extLst>
                    <a:ext uri="{9D8B030D-6E8A-4147-A177-3AD203B41FA5}">
                      <a16:colId xmlns:a16="http://schemas.microsoft.com/office/drawing/2014/main" val="2316486422"/>
                    </a:ext>
                  </a:extLst>
                </a:gridCol>
                <a:gridCol w="1454729">
                  <a:extLst>
                    <a:ext uri="{9D8B030D-6E8A-4147-A177-3AD203B41FA5}">
                      <a16:colId xmlns:a16="http://schemas.microsoft.com/office/drawing/2014/main" val="3918627223"/>
                    </a:ext>
                  </a:extLst>
                </a:gridCol>
              </a:tblGrid>
              <a:tr h="18776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Проект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highlight>
                          <a:srgbClr val="0000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79595"/>
                  </a:ext>
                </a:extLst>
              </a:tr>
              <a:tr h="2699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100%/ипотека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КСПП/рассрочка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555063"/>
                  </a:ext>
                </a:extLst>
              </a:tr>
              <a:tr h="354561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The Lake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,0%</a:t>
                      </a:r>
                      <a:endParaRPr lang="en-US" sz="1400" b="1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671831"/>
                  </a:ext>
                </a:extLst>
              </a:tr>
              <a:tr h="245187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Сидней Сити</a:t>
                      </a:r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endParaRPr lang="ru-RU" sz="1000" dirty="0"/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,0%</a:t>
                      </a:r>
                      <a:endParaRPr lang="ru-RU" sz="1400" dirty="0"/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860307"/>
                  </a:ext>
                </a:extLst>
              </a:tr>
              <a:tr h="25961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Сидней Прайм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</a:t>
                      </a:r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855999"/>
                  </a:ext>
                </a:extLst>
              </a:tr>
              <a:tr h="25961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Режиссер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</a:t>
                      </a:r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543919"/>
                  </a:ext>
                </a:extLst>
              </a:tr>
              <a:tr h="25961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Рихард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</a:t>
                      </a:r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942240"/>
                  </a:ext>
                </a:extLst>
              </a:tr>
              <a:tr h="25961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Роттердам</a:t>
                      </a:r>
                      <a:endParaRPr lang="en-US" sz="1000" b="1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</a:t>
                      </a:r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283937"/>
                  </a:ext>
                </a:extLst>
              </a:tr>
              <a:tr h="259618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Движение.Говорово</a:t>
                      </a:r>
                      <a:endParaRPr lang="en-US" sz="1000" b="1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310200"/>
                  </a:ext>
                </a:extLst>
              </a:tr>
              <a:tr h="25961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Архитектор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</a:t>
                      </a:r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00033"/>
                  </a:ext>
                </a:extLst>
              </a:tr>
              <a:tr h="25961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Движение.Тушино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557499"/>
                  </a:ext>
                </a:extLst>
              </a:tr>
              <a:tr h="25961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Датский квартал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495700"/>
                  </a:ext>
                </a:extLst>
              </a:tr>
              <a:tr h="25961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Римский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107229"/>
                  </a:ext>
                </a:extLst>
              </a:tr>
              <a:tr h="25961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Южная Битца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477709"/>
                  </a:ext>
                </a:extLst>
              </a:tr>
              <a:tr h="25961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Лермонтовский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216395"/>
                  </a:ext>
                </a:extLst>
              </a:tr>
              <a:tr h="25961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Ленинградский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13224"/>
                  </a:ext>
                </a:extLst>
              </a:tr>
              <a:tr h="25961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Олимп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913399"/>
                  </a:ext>
                </a:extLst>
              </a:tr>
              <a:tr h="25961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Молодежный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863796"/>
                  </a:ext>
                </a:extLst>
              </a:tr>
              <a:tr h="25961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Скай Гарден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</a:t>
                      </a:r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329813"/>
                  </a:ext>
                </a:extLst>
              </a:tr>
              <a:tr h="25961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Скандинавский 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377486"/>
                  </a:ext>
                </a:extLst>
              </a:tr>
              <a:tr h="11261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Дружба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881324"/>
                  </a:ext>
                </a:extLst>
              </a:tr>
              <a:tr h="497552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случае реализации Объектов недвижимости в Отчетном периоде на сумму свыше 500 000 000,00 (Пятьсот миллионов) рублей, размер Вознаграждения на каждый Объект недвижимости увеличивается на 0,5% в данном Отчетном периоде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751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4896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Изображение выглядит как внешний, здание, город, оранжевый&#10;&#10;Автоматически созданное описание">
            <a:extLst>
              <a:ext uri="{FF2B5EF4-FFF2-40B4-BE49-F238E27FC236}">
                <a16:creationId xmlns:a16="http://schemas.microsoft.com/office/drawing/2014/main" id="{1BE2F5A0-FC22-601B-45FE-48FF22C72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753" y="1410144"/>
            <a:ext cx="6300248" cy="4699000"/>
          </a:xfrm>
          <a:prstGeom prst="rect">
            <a:avLst/>
          </a:prstGeom>
        </p:spPr>
      </p:pic>
      <p:sp>
        <p:nvSpPr>
          <p:cNvPr id="4" name="Овал 18">
            <a:extLst>
              <a:ext uri="{FF2B5EF4-FFF2-40B4-BE49-F238E27FC236}">
                <a16:creationId xmlns:a16="http://schemas.microsoft.com/office/drawing/2014/main" id="{96B76A0E-C433-4F98-2CC7-6248084365D6}"/>
              </a:ext>
            </a:extLst>
          </p:cNvPr>
          <p:cNvSpPr/>
          <p:nvPr/>
        </p:nvSpPr>
        <p:spPr>
          <a:xfrm>
            <a:off x="1676400" y="777055"/>
            <a:ext cx="10515600" cy="5887296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7021044" y="694855"/>
                </a:moveTo>
                <a:cubicBezTo>
                  <a:pt x="7018423" y="694855"/>
                  <a:pt x="7015802" y="694861"/>
                  <a:pt x="7013185" y="695252"/>
                </a:cubicBezTo>
                <a:lnTo>
                  <a:pt x="7028903" y="695252"/>
                </a:lnTo>
                <a:close/>
                <a:moveTo>
                  <a:pt x="6665563" y="694855"/>
                </a:moveTo>
                <a:cubicBezTo>
                  <a:pt x="6662942" y="694855"/>
                  <a:pt x="6660322" y="694861"/>
                  <a:pt x="6657705" y="695252"/>
                </a:cubicBezTo>
                <a:lnTo>
                  <a:pt x="6673422" y="695252"/>
                </a:lnTo>
                <a:close/>
                <a:moveTo>
                  <a:pt x="5609037" y="694855"/>
                </a:moveTo>
                <a:cubicBezTo>
                  <a:pt x="4572457" y="694855"/>
                  <a:pt x="3732142" y="1535169"/>
                  <a:pt x="3732142" y="2571750"/>
                </a:cubicBezTo>
                <a:cubicBezTo>
                  <a:pt x="3732142" y="3608330"/>
                  <a:pt x="4572457" y="4448644"/>
                  <a:pt x="5609037" y="4448644"/>
                </a:cubicBezTo>
                <a:cubicBezTo>
                  <a:pt x="6490144" y="4448644"/>
                  <a:pt x="7229444" y="3841498"/>
                  <a:pt x="7429232" y="3022219"/>
                </a:cubicBezTo>
                <a:lnTo>
                  <a:pt x="7429232" y="4285205"/>
                </a:lnTo>
                <a:cubicBezTo>
                  <a:pt x="8037408" y="4015188"/>
                  <a:pt x="8474436" y="3430557"/>
                  <a:pt x="8534460" y="2737861"/>
                </a:cubicBezTo>
                <a:lnTo>
                  <a:pt x="8534460" y="3678555"/>
                </a:lnTo>
                <a:cubicBezTo>
                  <a:pt x="8763615" y="3369248"/>
                  <a:pt x="8897938" y="2986186"/>
                  <a:pt x="8897938" y="2571750"/>
                </a:cubicBezTo>
                <a:cubicBezTo>
                  <a:pt x="8897938" y="2157314"/>
                  <a:pt x="8763615" y="1774251"/>
                  <a:pt x="8534460" y="1464945"/>
                </a:cubicBezTo>
                <a:lnTo>
                  <a:pt x="8534460" y="2405640"/>
                </a:lnTo>
                <a:cubicBezTo>
                  <a:pt x="8474436" y="1712943"/>
                  <a:pt x="8037408" y="1128311"/>
                  <a:pt x="7429232" y="858295"/>
                </a:cubicBezTo>
                <a:lnTo>
                  <a:pt x="7429232" y="2121280"/>
                </a:lnTo>
                <a:cubicBezTo>
                  <a:pt x="7229444" y="1302001"/>
                  <a:pt x="6490144" y="694855"/>
                  <a:pt x="5609037" y="69485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04F39D-ACEB-5557-77D7-915E5A259F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600" y="6224079"/>
            <a:ext cx="843281" cy="283571"/>
          </a:xfrm>
          <a:prstGeom prst="rect">
            <a:avLst/>
          </a:prstGeom>
        </p:spPr>
      </p:pic>
      <p:sp>
        <p:nvSpPr>
          <p:cNvPr id="9" name="Текст 5">
            <a:extLst>
              <a:ext uri="{FF2B5EF4-FFF2-40B4-BE49-F238E27FC236}">
                <a16:creationId xmlns:a16="http://schemas.microsoft.com/office/drawing/2014/main" id="{23E8AB7A-810B-8D2D-4949-3AA2518707CC}"/>
              </a:ext>
            </a:extLst>
          </p:cNvPr>
          <p:cNvSpPr txBox="1">
            <a:spLocks/>
          </p:cNvSpPr>
          <p:nvPr/>
        </p:nvSpPr>
        <p:spPr>
          <a:xfrm>
            <a:off x="304800" y="156958"/>
            <a:ext cx="7391400" cy="63976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Размер КВ</a:t>
            </a:r>
          </a:p>
          <a:p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 заключении договора бронирования с 21.0</a:t>
            </a:r>
            <a:r>
              <a:rPr lang="en-US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</a:t>
            </a:r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.2022 по 30.</a:t>
            </a:r>
            <a:r>
              <a:rPr lang="en-US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1.2022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B637261D-E413-4F8F-71D5-86553CEA92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566685"/>
              </p:ext>
            </p:extLst>
          </p:nvPr>
        </p:nvGraphicFramePr>
        <p:xfrm>
          <a:off x="293016" y="842144"/>
          <a:ext cx="5334000" cy="5381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2917">
                  <a:extLst>
                    <a:ext uri="{9D8B030D-6E8A-4147-A177-3AD203B41FA5}">
                      <a16:colId xmlns:a16="http://schemas.microsoft.com/office/drawing/2014/main" val="2834775079"/>
                    </a:ext>
                  </a:extLst>
                </a:gridCol>
                <a:gridCol w="1256354">
                  <a:extLst>
                    <a:ext uri="{9D8B030D-6E8A-4147-A177-3AD203B41FA5}">
                      <a16:colId xmlns:a16="http://schemas.microsoft.com/office/drawing/2014/main" val="2316486422"/>
                    </a:ext>
                  </a:extLst>
                </a:gridCol>
                <a:gridCol w="1454729">
                  <a:extLst>
                    <a:ext uri="{9D8B030D-6E8A-4147-A177-3AD203B41FA5}">
                      <a16:colId xmlns:a16="http://schemas.microsoft.com/office/drawing/2014/main" val="3918627223"/>
                    </a:ext>
                  </a:extLst>
                </a:gridCol>
              </a:tblGrid>
              <a:tr h="17954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Проект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highlight>
                          <a:srgbClr val="0000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79595"/>
                  </a:ext>
                </a:extLst>
              </a:tr>
              <a:tr h="258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100%/ипотека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КСПП/рассрочка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555063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Сидней Сити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671831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Сидней Прайм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855999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Режиссер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543919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Рихард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942240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Роттердам</a:t>
                      </a:r>
                      <a:endParaRPr lang="en-US" sz="1000" b="1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283937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Движение.Говорово</a:t>
                      </a:r>
                      <a:endParaRPr lang="en-US" sz="1000" b="1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310200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Архитектор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00033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Движение.Тушино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557499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Датский квартал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495700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Римский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107229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Южная Битца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477709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Лермонтовский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216395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Ленинградский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13224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Олимп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913399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Молодежный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863796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Скай Гарден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329813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Скандинавский 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377486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Дружба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881324"/>
                  </a:ext>
                </a:extLst>
              </a:tr>
              <a:tr h="475770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случае реализации Объектов недвижимости в Отчетном периоде на сумму свыше 500 000 000,00 (Пятьсот миллионов) рублей, размер Вознаграждения на каждый Объект недвижимости увеличивается на 0,5% в данном Отчетном периоде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751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3864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C43DFC-39B1-6D6F-2FA1-42A4ED6D9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672" y="1410144"/>
            <a:ext cx="6219171" cy="4507223"/>
          </a:xfrm>
          <a:prstGeom prst="rect">
            <a:avLst/>
          </a:prstGeom>
        </p:spPr>
      </p:pic>
      <p:sp>
        <p:nvSpPr>
          <p:cNvPr id="4" name="Овал 18">
            <a:extLst>
              <a:ext uri="{FF2B5EF4-FFF2-40B4-BE49-F238E27FC236}">
                <a16:creationId xmlns:a16="http://schemas.microsoft.com/office/drawing/2014/main" id="{96B76A0E-C433-4F98-2CC7-6248084365D6}"/>
              </a:ext>
            </a:extLst>
          </p:cNvPr>
          <p:cNvSpPr/>
          <p:nvPr/>
        </p:nvSpPr>
        <p:spPr>
          <a:xfrm>
            <a:off x="1681899" y="770382"/>
            <a:ext cx="10515600" cy="5887296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7021044" y="694855"/>
                </a:moveTo>
                <a:cubicBezTo>
                  <a:pt x="7018423" y="694855"/>
                  <a:pt x="7015802" y="694861"/>
                  <a:pt x="7013185" y="695252"/>
                </a:cubicBezTo>
                <a:lnTo>
                  <a:pt x="7028903" y="695252"/>
                </a:lnTo>
                <a:close/>
                <a:moveTo>
                  <a:pt x="6665563" y="694855"/>
                </a:moveTo>
                <a:cubicBezTo>
                  <a:pt x="6662942" y="694855"/>
                  <a:pt x="6660322" y="694861"/>
                  <a:pt x="6657705" y="695252"/>
                </a:cubicBezTo>
                <a:lnTo>
                  <a:pt x="6673422" y="695252"/>
                </a:lnTo>
                <a:close/>
                <a:moveTo>
                  <a:pt x="5609037" y="694855"/>
                </a:moveTo>
                <a:cubicBezTo>
                  <a:pt x="4572457" y="694855"/>
                  <a:pt x="3732142" y="1535169"/>
                  <a:pt x="3732142" y="2571750"/>
                </a:cubicBezTo>
                <a:cubicBezTo>
                  <a:pt x="3732142" y="3608330"/>
                  <a:pt x="4572457" y="4448644"/>
                  <a:pt x="5609037" y="4448644"/>
                </a:cubicBezTo>
                <a:cubicBezTo>
                  <a:pt x="6490144" y="4448644"/>
                  <a:pt x="7229444" y="3841498"/>
                  <a:pt x="7429232" y="3022219"/>
                </a:cubicBezTo>
                <a:lnTo>
                  <a:pt x="7429232" y="4285205"/>
                </a:lnTo>
                <a:cubicBezTo>
                  <a:pt x="8037408" y="4015188"/>
                  <a:pt x="8474436" y="3430557"/>
                  <a:pt x="8534460" y="2737861"/>
                </a:cubicBezTo>
                <a:lnTo>
                  <a:pt x="8534460" y="3678555"/>
                </a:lnTo>
                <a:cubicBezTo>
                  <a:pt x="8763615" y="3369248"/>
                  <a:pt x="8897938" y="2986186"/>
                  <a:pt x="8897938" y="2571750"/>
                </a:cubicBezTo>
                <a:cubicBezTo>
                  <a:pt x="8897938" y="2157314"/>
                  <a:pt x="8763615" y="1774251"/>
                  <a:pt x="8534460" y="1464945"/>
                </a:cubicBezTo>
                <a:lnTo>
                  <a:pt x="8534460" y="2405640"/>
                </a:lnTo>
                <a:cubicBezTo>
                  <a:pt x="8474436" y="1712943"/>
                  <a:pt x="8037408" y="1128311"/>
                  <a:pt x="7429232" y="858295"/>
                </a:cubicBezTo>
                <a:lnTo>
                  <a:pt x="7429232" y="2121280"/>
                </a:lnTo>
                <a:cubicBezTo>
                  <a:pt x="7229444" y="1302001"/>
                  <a:pt x="6490144" y="694855"/>
                  <a:pt x="5609037" y="69485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04F39D-ACEB-5557-77D7-915E5A259F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600" y="6224079"/>
            <a:ext cx="843281" cy="283571"/>
          </a:xfrm>
          <a:prstGeom prst="rect">
            <a:avLst/>
          </a:prstGeom>
        </p:spPr>
      </p:pic>
      <p:sp>
        <p:nvSpPr>
          <p:cNvPr id="9" name="Текст 5">
            <a:extLst>
              <a:ext uri="{FF2B5EF4-FFF2-40B4-BE49-F238E27FC236}">
                <a16:creationId xmlns:a16="http://schemas.microsoft.com/office/drawing/2014/main" id="{23E8AB7A-810B-8D2D-4949-3AA2518707CC}"/>
              </a:ext>
            </a:extLst>
          </p:cNvPr>
          <p:cNvSpPr txBox="1">
            <a:spLocks/>
          </p:cNvSpPr>
          <p:nvPr/>
        </p:nvSpPr>
        <p:spPr>
          <a:xfrm>
            <a:off x="304800" y="156958"/>
            <a:ext cx="7391400" cy="63976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Размер КВ</a:t>
            </a:r>
          </a:p>
          <a:p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 заключении договора бронирования с </a:t>
            </a:r>
            <a:r>
              <a:rPr lang="en-US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01</a:t>
            </a:r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.0</a:t>
            </a:r>
            <a:r>
              <a:rPr lang="en-US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</a:t>
            </a:r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.2022 по </a:t>
            </a:r>
            <a:r>
              <a:rPr lang="en-US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</a:t>
            </a:r>
            <a:r>
              <a:rPr lang="en-US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09</a:t>
            </a:r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.2022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B637261D-E413-4F8F-71D5-86553CEA92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54394"/>
              </p:ext>
            </p:extLst>
          </p:nvPr>
        </p:nvGraphicFramePr>
        <p:xfrm>
          <a:off x="293016" y="842144"/>
          <a:ext cx="5334000" cy="5381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2917">
                  <a:extLst>
                    <a:ext uri="{9D8B030D-6E8A-4147-A177-3AD203B41FA5}">
                      <a16:colId xmlns:a16="http://schemas.microsoft.com/office/drawing/2014/main" val="2834775079"/>
                    </a:ext>
                  </a:extLst>
                </a:gridCol>
                <a:gridCol w="1256354">
                  <a:extLst>
                    <a:ext uri="{9D8B030D-6E8A-4147-A177-3AD203B41FA5}">
                      <a16:colId xmlns:a16="http://schemas.microsoft.com/office/drawing/2014/main" val="2316486422"/>
                    </a:ext>
                  </a:extLst>
                </a:gridCol>
                <a:gridCol w="1454729">
                  <a:extLst>
                    <a:ext uri="{9D8B030D-6E8A-4147-A177-3AD203B41FA5}">
                      <a16:colId xmlns:a16="http://schemas.microsoft.com/office/drawing/2014/main" val="3918627223"/>
                    </a:ext>
                  </a:extLst>
                </a:gridCol>
              </a:tblGrid>
              <a:tr h="17954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Проект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highlight>
                          <a:srgbClr val="0000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79595"/>
                  </a:ext>
                </a:extLst>
              </a:tr>
              <a:tr h="258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100%/ипотека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КСПП/рассрочка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555063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Сидней Сити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671831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Сидней Прайм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855999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Режиссер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543919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Рихард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942240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Роттердам</a:t>
                      </a:r>
                      <a:endParaRPr lang="en-US" sz="1000" b="1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283937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Движение.Говорово</a:t>
                      </a:r>
                      <a:endParaRPr lang="en-US" sz="1000" b="1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310200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Архитектор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00033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Движение.Тушино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557499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Датский квартал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495700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Римский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107229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Южная Битца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477709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Лермонтовский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216395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Ленинградский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13224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Олимп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913399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Молодежный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863796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Скай Гарден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329813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Скандинавский 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377486"/>
                  </a:ext>
                </a:extLst>
              </a:tr>
              <a:tr h="2482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Дружба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881324"/>
                  </a:ext>
                </a:extLst>
              </a:tr>
              <a:tr h="475770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случае реализации Объектов недвижимости в Отчетном периоде на сумму свыше 500 000 000,00 (Пятьсот миллионов) рублей, размер Вознаграждения на каждый Объект недвижимости увеличивается на 0,5% в данном Отчетном периоде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751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5792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5735A2-E86E-BAA2-5F11-1EAF130613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159" y="6264872"/>
            <a:ext cx="843281" cy="28357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EC3E61A-9E76-F336-77EA-FCC4F6199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024087"/>
            <a:ext cx="7543800" cy="5082384"/>
          </a:xfrm>
          <a:prstGeom prst="rect">
            <a:avLst/>
          </a:prstGeom>
        </p:spPr>
      </p:pic>
      <p:sp>
        <p:nvSpPr>
          <p:cNvPr id="13" name="Овал 18">
            <a:extLst>
              <a:ext uri="{FF2B5EF4-FFF2-40B4-BE49-F238E27FC236}">
                <a16:creationId xmlns:a16="http://schemas.microsoft.com/office/drawing/2014/main" id="{98E4DF08-837A-99F3-63D3-DD2552A4FAB7}"/>
              </a:ext>
            </a:extLst>
          </p:cNvPr>
          <p:cNvSpPr/>
          <p:nvPr/>
        </p:nvSpPr>
        <p:spPr>
          <a:xfrm>
            <a:off x="1681899" y="751529"/>
            <a:ext cx="10515600" cy="5887296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7021044" y="694855"/>
                </a:moveTo>
                <a:cubicBezTo>
                  <a:pt x="7018423" y="694855"/>
                  <a:pt x="7015802" y="694861"/>
                  <a:pt x="7013185" y="695252"/>
                </a:cubicBezTo>
                <a:lnTo>
                  <a:pt x="7028903" y="695252"/>
                </a:lnTo>
                <a:close/>
                <a:moveTo>
                  <a:pt x="6665563" y="694855"/>
                </a:moveTo>
                <a:cubicBezTo>
                  <a:pt x="6662942" y="694855"/>
                  <a:pt x="6660322" y="694861"/>
                  <a:pt x="6657705" y="695252"/>
                </a:cubicBezTo>
                <a:lnTo>
                  <a:pt x="6673422" y="695252"/>
                </a:lnTo>
                <a:close/>
                <a:moveTo>
                  <a:pt x="5609037" y="694855"/>
                </a:moveTo>
                <a:cubicBezTo>
                  <a:pt x="4572457" y="694855"/>
                  <a:pt x="3732142" y="1535169"/>
                  <a:pt x="3732142" y="2571750"/>
                </a:cubicBezTo>
                <a:cubicBezTo>
                  <a:pt x="3732142" y="3608330"/>
                  <a:pt x="4572457" y="4448644"/>
                  <a:pt x="5609037" y="4448644"/>
                </a:cubicBezTo>
                <a:cubicBezTo>
                  <a:pt x="6490144" y="4448644"/>
                  <a:pt x="7229444" y="3841498"/>
                  <a:pt x="7429232" y="3022219"/>
                </a:cubicBezTo>
                <a:lnTo>
                  <a:pt x="7429232" y="4285205"/>
                </a:lnTo>
                <a:cubicBezTo>
                  <a:pt x="8037408" y="4015188"/>
                  <a:pt x="8474436" y="3430557"/>
                  <a:pt x="8534460" y="2737861"/>
                </a:cubicBezTo>
                <a:lnTo>
                  <a:pt x="8534460" y="3678555"/>
                </a:lnTo>
                <a:cubicBezTo>
                  <a:pt x="8763615" y="3369248"/>
                  <a:pt x="8897938" y="2986186"/>
                  <a:pt x="8897938" y="2571750"/>
                </a:cubicBezTo>
                <a:cubicBezTo>
                  <a:pt x="8897938" y="2157314"/>
                  <a:pt x="8763615" y="1774251"/>
                  <a:pt x="8534460" y="1464945"/>
                </a:cubicBezTo>
                <a:lnTo>
                  <a:pt x="8534460" y="2405640"/>
                </a:lnTo>
                <a:cubicBezTo>
                  <a:pt x="8474436" y="1712943"/>
                  <a:pt x="8037408" y="1128311"/>
                  <a:pt x="7429232" y="858295"/>
                </a:cubicBezTo>
                <a:lnTo>
                  <a:pt x="7429232" y="2121280"/>
                </a:lnTo>
                <a:cubicBezTo>
                  <a:pt x="7229444" y="1302001"/>
                  <a:pt x="6490144" y="694855"/>
                  <a:pt x="5609037" y="69485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B2ECEDA-4087-E5D0-8267-FD7239F1C1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600" y="6224079"/>
            <a:ext cx="843281" cy="283571"/>
          </a:xfrm>
          <a:prstGeom prst="rect">
            <a:avLst/>
          </a:prstGeom>
        </p:spPr>
      </p:pic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3764842A-392E-3704-A601-AD0E9FD4E9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827974"/>
              </p:ext>
            </p:extLst>
          </p:nvPr>
        </p:nvGraphicFramePr>
        <p:xfrm>
          <a:off x="293016" y="842145"/>
          <a:ext cx="5334000" cy="57446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2917">
                  <a:extLst>
                    <a:ext uri="{9D8B030D-6E8A-4147-A177-3AD203B41FA5}">
                      <a16:colId xmlns:a16="http://schemas.microsoft.com/office/drawing/2014/main" val="2834775079"/>
                    </a:ext>
                  </a:extLst>
                </a:gridCol>
                <a:gridCol w="1256354">
                  <a:extLst>
                    <a:ext uri="{9D8B030D-6E8A-4147-A177-3AD203B41FA5}">
                      <a16:colId xmlns:a16="http://schemas.microsoft.com/office/drawing/2014/main" val="2316486422"/>
                    </a:ext>
                  </a:extLst>
                </a:gridCol>
                <a:gridCol w="1454729">
                  <a:extLst>
                    <a:ext uri="{9D8B030D-6E8A-4147-A177-3AD203B41FA5}">
                      <a16:colId xmlns:a16="http://schemas.microsoft.com/office/drawing/2014/main" val="3918627223"/>
                    </a:ext>
                  </a:extLst>
                </a:gridCol>
              </a:tblGrid>
              <a:tr h="18298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Проект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highlight>
                          <a:srgbClr val="0000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79595"/>
                  </a:ext>
                </a:extLst>
              </a:tr>
              <a:tr h="5737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100%/ипотека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КСПП/рассрочка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555063"/>
                  </a:ext>
                </a:extLst>
              </a:tr>
              <a:tr h="22425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Сидней Сити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671831"/>
                  </a:ext>
                </a:extLst>
              </a:tr>
              <a:tr h="21620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Сидней Прайм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855999"/>
                  </a:ext>
                </a:extLst>
              </a:tr>
              <a:tr h="22425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Режиссер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543919"/>
                  </a:ext>
                </a:extLst>
              </a:tr>
              <a:tr h="22425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Рихард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942240"/>
                  </a:ext>
                </a:extLst>
              </a:tr>
              <a:tr h="17511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Роттердам</a:t>
                      </a:r>
                      <a:endParaRPr lang="en-US" sz="1000" b="1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2839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Движение.Говорово</a:t>
                      </a:r>
                      <a:endParaRPr lang="en-US" sz="1000" b="1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310200"/>
                  </a:ext>
                </a:extLst>
              </a:tr>
              <a:tr h="25778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Архитектор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00033"/>
                  </a:ext>
                </a:extLst>
              </a:tr>
              <a:tr h="22425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Движение.Тушино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557499"/>
                  </a:ext>
                </a:extLst>
              </a:tr>
              <a:tr h="22425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Датский квартал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495700"/>
                  </a:ext>
                </a:extLst>
              </a:tr>
              <a:tr h="22425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Римский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107229"/>
                  </a:ext>
                </a:extLst>
              </a:tr>
              <a:tr h="22425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Южная Битца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477709"/>
                  </a:ext>
                </a:extLst>
              </a:tr>
              <a:tr h="22425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Лермонтовский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216395"/>
                  </a:ext>
                </a:extLst>
              </a:tr>
              <a:tr h="22425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Ленинградский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13224"/>
                  </a:ext>
                </a:extLst>
              </a:tr>
              <a:tr h="22425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Олимп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913399"/>
                  </a:ext>
                </a:extLst>
              </a:tr>
              <a:tr h="22425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Молодежный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863796"/>
                  </a:ext>
                </a:extLst>
              </a:tr>
              <a:tr h="22425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Скай Гарден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329813"/>
                  </a:ext>
                </a:extLst>
              </a:tr>
              <a:tr h="22425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Скандинавский 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377486"/>
                  </a:ext>
                </a:extLst>
              </a:tr>
              <a:tr h="22425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Дружба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881324"/>
                  </a:ext>
                </a:extLst>
              </a:tr>
              <a:tr h="1906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751602"/>
                  </a:ext>
                </a:extLst>
              </a:tr>
              <a:tr h="739179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 случае реализации Объектов недвижимости в Отчетном периоде на сумму свыше 500 000 000,00 (Пятьсот миллионов) рублей, размер Вознаграждения на каждый Объект недвижимости увеличивается на 0,5% в данном Отчетном периоде, за исключением</a:t>
                      </a:r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жилого комплекса «Роттердам» и  Объектов недвижимости с оплатой цены Договора реализации по Акции или в Рассрочку , UP-квартале «Римский», жилом комплексе «Датский квартал», жилом комплексе «Скандинавский».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568821"/>
                  </a:ext>
                </a:extLst>
              </a:tr>
            </a:tbl>
          </a:graphicData>
        </a:graphic>
      </p:graphicFrame>
      <p:sp>
        <p:nvSpPr>
          <p:cNvPr id="16" name="Текст 5">
            <a:extLst>
              <a:ext uri="{FF2B5EF4-FFF2-40B4-BE49-F238E27FC236}">
                <a16:creationId xmlns:a16="http://schemas.microsoft.com/office/drawing/2014/main" id="{7DF77E91-A529-4D2F-0830-D4DE7DB5D287}"/>
              </a:ext>
            </a:extLst>
          </p:cNvPr>
          <p:cNvSpPr txBox="1">
            <a:spLocks/>
          </p:cNvSpPr>
          <p:nvPr/>
        </p:nvSpPr>
        <p:spPr>
          <a:xfrm>
            <a:off x="304800" y="175812"/>
            <a:ext cx="7391400" cy="63976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Размер КВ</a:t>
            </a:r>
          </a:p>
          <a:p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 заключении договора бронирования с 28.06.2022 по 31.0</a:t>
            </a:r>
            <a:r>
              <a:rPr lang="en-US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</a:t>
            </a:r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.2022</a:t>
            </a:r>
          </a:p>
        </p:txBody>
      </p:sp>
    </p:spTree>
    <p:extLst>
      <p:ext uri="{BB962C8B-B14F-4D97-AF65-F5344CB8AC3E}">
        <p14:creationId xmlns:p14="http://schemas.microsoft.com/office/powerpoint/2010/main" val="3716657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дерево, небо, внешний, город&#10;&#10;Автоматически созданное описание">
            <a:extLst>
              <a:ext uri="{FF2B5EF4-FFF2-40B4-BE49-F238E27FC236}">
                <a16:creationId xmlns:a16="http://schemas.microsoft.com/office/drawing/2014/main" id="{D9312049-EDD1-C17C-472E-45827F59B7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297" y="1459631"/>
            <a:ext cx="6371303" cy="4572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5735A2-E86E-BAA2-5F11-1EAF1306133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159" y="6264872"/>
            <a:ext cx="843281" cy="283571"/>
          </a:xfrm>
          <a:prstGeom prst="rect">
            <a:avLst/>
          </a:prstGeom>
        </p:spPr>
      </p:pic>
      <p:sp>
        <p:nvSpPr>
          <p:cNvPr id="13" name="Овал 18">
            <a:extLst>
              <a:ext uri="{FF2B5EF4-FFF2-40B4-BE49-F238E27FC236}">
                <a16:creationId xmlns:a16="http://schemas.microsoft.com/office/drawing/2014/main" id="{98E4DF08-837A-99F3-63D3-DD2552A4FAB7}"/>
              </a:ext>
            </a:extLst>
          </p:cNvPr>
          <p:cNvSpPr/>
          <p:nvPr/>
        </p:nvSpPr>
        <p:spPr>
          <a:xfrm>
            <a:off x="1676400" y="661147"/>
            <a:ext cx="10515600" cy="5887296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7021044" y="694855"/>
                </a:moveTo>
                <a:cubicBezTo>
                  <a:pt x="7018423" y="694855"/>
                  <a:pt x="7015802" y="694861"/>
                  <a:pt x="7013185" y="695252"/>
                </a:cubicBezTo>
                <a:lnTo>
                  <a:pt x="7028903" y="695252"/>
                </a:lnTo>
                <a:close/>
                <a:moveTo>
                  <a:pt x="6665563" y="694855"/>
                </a:moveTo>
                <a:cubicBezTo>
                  <a:pt x="6662942" y="694855"/>
                  <a:pt x="6660322" y="694861"/>
                  <a:pt x="6657705" y="695252"/>
                </a:cubicBezTo>
                <a:lnTo>
                  <a:pt x="6673422" y="695252"/>
                </a:lnTo>
                <a:close/>
                <a:moveTo>
                  <a:pt x="5609037" y="694855"/>
                </a:moveTo>
                <a:cubicBezTo>
                  <a:pt x="4572457" y="694855"/>
                  <a:pt x="3732142" y="1535169"/>
                  <a:pt x="3732142" y="2571750"/>
                </a:cubicBezTo>
                <a:cubicBezTo>
                  <a:pt x="3732142" y="3608330"/>
                  <a:pt x="4572457" y="4448644"/>
                  <a:pt x="5609037" y="4448644"/>
                </a:cubicBezTo>
                <a:cubicBezTo>
                  <a:pt x="6490144" y="4448644"/>
                  <a:pt x="7229444" y="3841498"/>
                  <a:pt x="7429232" y="3022219"/>
                </a:cubicBezTo>
                <a:lnTo>
                  <a:pt x="7429232" y="4285205"/>
                </a:lnTo>
                <a:cubicBezTo>
                  <a:pt x="8037408" y="4015188"/>
                  <a:pt x="8474436" y="3430557"/>
                  <a:pt x="8534460" y="2737861"/>
                </a:cubicBezTo>
                <a:lnTo>
                  <a:pt x="8534460" y="3678555"/>
                </a:lnTo>
                <a:cubicBezTo>
                  <a:pt x="8763615" y="3369248"/>
                  <a:pt x="8897938" y="2986186"/>
                  <a:pt x="8897938" y="2571750"/>
                </a:cubicBezTo>
                <a:cubicBezTo>
                  <a:pt x="8897938" y="2157314"/>
                  <a:pt x="8763615" y="1774251"/>
                  <a:pt x="8534460" y="1464945"/>
                </a:cubicBezTo>
                <a:lnTo>
                  <a:pt x="8534460" y="2405640"/>
                </a:lnTo>
                <a:cubicBezTo>
                  <a:pt x="8474436" y="1712943"/>
                  <a:pt x="8037408" y="1128311"/>
                  <a:pt x="7429232" y="858295"/>
                </a:cubicBezTo>
                <a:lnTo>
                  <a:pt x="7429232" y="2121280"/>
                </a:lnTo>
                <a:cubicBezTo>
                  <a:pt x="7229444" y="1302001"/>
                  <a:pt x="6490144" y="694855"/>
                  <a:pt x="5609037" y="69485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B2ECEDA-4087-E5D0-8267-FD7239F1C1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600" y="6224079"/>
            <a:ext cx="843281" cy="283571"/>
          </a:xfrm>
          <a:prstGeom prst="rect">
            <a:avLst/>
          </a:prstGeom>
        </p:spPr>
      </p:pic>
      <p:sp>
        <p:nvSpPr>
          <p:cNvPr id="16" name="Текст 5">
            <a:extLst>
              <a:ext uri="{FF2B5EF4-FFF2-40B4-BE49-F238E27FC236}">
                <a16:creationId xmlns:a16="http://schemas.microsoft.com/office/drawing/2014/main" id="{7DF77E91-A529-4D2F-0830-D4DE7DB5D287}"/>
              </a:ext>
            </a:extLst>
          </p:cNvPr>
          <p:cNvSpPr txBox="1">
            <a:spLocks/>
          </p:cNvSpPr>
          <p:nvPr/>
        </p:nvSpPr>
        <p:spPr>
          <a:xfrm>
            <a:off x="304800" y="194665"/>
            <a:ext cx="7391400" cy="63976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Размер КВ</a:t>
            </a:r>
          </a:p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 заключении договора бронирования с 10.06.2022 по 28.06.2022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C0F81133-A413-7FAF-4502-7EC7D6267A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082174"/>
              </p:ext>
            </p:extLst>
          </p:nvPr>
        </p:nvGraphicFramePr>
        <p:xfrm>
          <a:off x="304800" y="914400"/>
          <a:ext cx="5334000" cy="59177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2916">
                  <a:extLst>
                    <a:ext uri="{9D8B030D-6E8A-4147-A177-3AD203B41FA5}">
                      <a16:colId xmlns:a16="http://schemas.microsoft.com/office/drawing/2014/main" val="2834775079"/>
                    </a:ext>
                  </a:extLst>
                </a:gridCol>
                <a:gridCol w="1256354">
                  <a:extLst>
                    <a:ext uri="{9D8B030D-6E8A-4147-A177-3AD203B41FA5}">
                      <a16:colId xmlns:a16="http://schemas.microsoft.com/office/drawing/2014/main" val="2316486422"/>
                    </a:ext>
                  </a:extLst>
                </a:gridCol>
                <a:gridCol w="1454730">
                  <a:extLst>
                    <a:ext uri="{9D8B030D-6E8A-4147-A177-3AD203B41FA5}">
                      <a16:colId xmlns:a16="http://schemas.microsoft.com/office/drawing/2014/main" val="3918627223"/>
                    </a:ext>
                  </a:extLst>
                </a:gridCol>
              </a:tblGrid>
              <a:tr h="1905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Проект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79595"/>
                  </a:ext>
                </a:extLst>
              </a:tr>
              <a:tr h="6476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100%/ипотека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КСПП/рассрочка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555063"/>
                  </a:ext>
                </a:extLst>
              </a:tr>
              <a:tr h="233526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Сидней Прайм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3,5%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026384"/>
                  </a:ext>
                </a:extLst>
              </a:tr>
              <a:tr h="23352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Сидней Сити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671831"/>
                  </a:ext>
                </a:extLst>
              </a:tr>
              <a:tr h="23352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Архитектор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855999"/>
                  </a:ext>
                </a:extLst>
              </a:tr>
              <a:tr h="23352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Режиссер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543919"/>
                  </a:ext>
                </a:extLst>
              </a:tr>
              <a:tr h="23352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Рихард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942240"/>
                  </a:ext>
                </a:extLst>
              </a:tr>
              <a:tr h="23352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Роттердам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283937"/>
                  </a:ext>
                </a:extLst>
              </a:tr>
              <a:tr h="26845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Настроение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00033"/>
                  </a:ext>
                </a:extLst>
              </a:tr>
              <a:tr h="23352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Движение.Тушино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557499"/>
                  </a:ext>
                </a:extLst>
              </a:tr>
              <a:tr h="23352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Датский квартал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495700"/>
                  </a:ext>
                </a:extLst>
              </a:tr>
              <a:tr h="23352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Римский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107229"/>
                  </a:ext>
                </a:extLst>
              </a:tr>
              <a:tr h="23352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Южная Битца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477709"/>
                  </a:ext>
                </a:extLst>
              </a:tr>
              <a:tr h="23352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Лермонтовский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216395"/>
                  </a:ext>
                </a:extLst>
              </a:tr>
              <a:tr h="23352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Ленинградский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13224"/>
                  </a:ext>
                </a:extLst>
              </a:tr>
              <a:tr h="23352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Олимп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913399"/>
                  </a:ext>
                </a:extLst>
              </a:tr>
              <a:tr h="23352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Молодежный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863796"/>
                  </a:ext>
                </a:extLst>
              </a:tr>
              <a:tr h="23352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Скай Гарден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329813"/>
                  </a:ext>
                </a:extLst>
              </a:tr>
              <a:tr h="23352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Скандинавский 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377486"/>
                  </a:ext>
                </a:extLst>
              </a:tr>
              <a:tr h="23352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Дружба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881324"/>
                  </a:ext>
                </a:extLst>
              </a:tr>
              <a:tr h="19849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751602"/>
                  </a:ext>
                </a:extLst>
              </a:tr>
              <a:tr h="642660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 случае реализации Объектов недвижимости в Отчетном периоде на сумму свыше 500 000 000,00 (Пятьсот миллионов) рублей, размер Вознаграждения на каждый Объект недвижимости увеличивается на 0,5% в данном Отчетном периоде, за исключением Объектов недвижимости с оплатой цены Договора реализации по Акции или в Рассрочку , UP-квартале «Римский», жилом комплексе «Датский квартал», жилом комплексе «Скандинавский».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568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4818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небо, внешний, город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FCD268FD-A114-ACB3-302F-36791E60EC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541" y="1226768"/>
            <a:ext cx="8529318" cy="52187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5735A2-E86E-BAA2-5F11-1EAF1306133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159" y="6264872"/>
            <a:ext cx="843281" cy="283571"/>
          </a:xfrm>
          <a:prstGeom prst="rect">
            <a:avLst/>
          </a:prstGeom>
        </p:spPr>
      </p:pic>
      <p:sp>
        <p:nvSpPr>
          <p:cNvPr id="13" name="Овал 18">
            <a:extLst>
              <a:ext uri="{FF2B5EF4-FFF2-40B4-BE49-F238E27FC236}">
                <a16:creationId xmlns:a16="http://schemas.microsoft.com/office/drawing/2014/main" id="{98E4DF08-837A-99F3-63D3-DD2552A4FAB7}"/>
              </a:ext>
            </a:extLst>
          </p:cNvPr>
          <p:cNvSpPr/>
          <p:nvPr/>
        </p:nvSpPr>
        <p:spPr>
          <a:xfrm>
            <a:off x="1676400" y="661147"/>
            <a:ext cx="10515600" cy="5887296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7021044" y="694855"/>
                </a:moveTo>
                <a:cubicBezTo>
                  <a:pt x="7018423" y="694855"/>
                  <a:pt x="7015802" y="694861"/>
                  <a:pt x="7013185" y="695252"/>
                </a:cubicBezTo>
                <a:lnTo>
                  <a:pt x="7028903" y="695252"/>
                </a:lnTo>
                <a:close/>
                <a:moveTo>
                  <a:pt x="6665563" y="694855"/>
                </a:moveTo>
                <a:cubicBezTo>
                  <a:pt x="6662942" y="694855"/>
                  <a:pt x="6660322" y="694861"/>
                  <a:pt x="6657705" y="695252"/>
                </a:cubicBezTo>
                <a:lnTo>
                  <a:pt x="6673422" y="695252"/>
                </a:lnTo>
                <a:close/>
                <a:moveTo>
                  <a:pt x="5609037" y="694855"/>
                </a:moveTo>
                <a:cubicBezTo>
                  <a:pt x="4572457" y="694855"/>
                  <a:pt x="3732142" y="1535169"/>
                  <a:pt x="3732142" y="2571750"/>
                </a:cubicBezTo>
                <a:cubicBezTo>
                  <a:pt x="3732142" y="3608330"/>
                  <a:pt x="4572457" y="4448644"/>
                  <a:pt x="5609037" y="4448644"/>
                </a:cubicBezTo>
                <a:cubicBezTo>
                  <a:pt x="6490144" y="4448644"/>
                  <a:pt x="7229444" y="3841498"/>
                  <a:pt x="7429232" y="3022219"/>
                </a:cubicBezTo>
                <a:lnTo>
                  <a:pt x="7429232" y="4285205"/>
                </a:lnTo>
                <a:cubicBezTo>
                  <a:pt x="8037408" y="4015188"/>
                  <a:pt x="8474436" y="3430557"/>
                  <a:pt x="8534460" y="2737861"/>
                </a:cubicBezTo>
                <a:lnTo>
                  <a:pt x="8534460" y="3678555"/>
                </a:lnTo>
                <a:cubicBezTo>
                  <a:pt x="8763615" y="3369248"/>
                  <a:pt x="8897938" y="2986186"/>
                  <a:pt x="8897938" y="2571750"/>
                </a:cubicBezTo>
                <a:cubicBezTo>
                  <a:pt x="8897938" y="2157314"/>
                  <a:pt x="8763615" y="1774251"/>
                  <a:pt x="8534460" y="1464945"/>
                </a:cubicBezTo>
                <a:lnTo>
                  <a:pt x="8534460" y="2405640"/>
                </a:lnTo>
                <a:cubicBezTo>
                  <a:pt x="8474436" y="1712943"/>
                  <a:pt x="8037408" y="1128311"/>
                  <a:pt x="7429232" y="858295"/>
                </a:cubicBezTo>
                <a:lnTo>
                  <a:pt x="7429232" y="2121280"/>
                </a:lnTo>
                <a:cubicBezTo>
                  <a:pt x="7229444" y="1302001"/>
                  <a:pt x="6490144" y="694855"/>
                  <a:pt x="5609037" y="69485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B2ECEDA-4087-E5D0-8267-FD7239F1C1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600" y="6224079"/>
            <a:ext cx="843281" cy="283571"/>
          </a:xfrm>
          <a:prstGeom prst="rect">
            <a:avLst/>
          </a:prstGeom>
        </p:spPr>
      </p:pic>
      <p:sp>
        <p:nvSpPr>
          <p:cNvPr id="16" name="Текст 5">
            <a:extLst>
              <a:ext uri="{FF2B5EF4-FFF2-40B4-BE49-F238E27FC236}">
                <a16:creationId xmlns:a16="http://schemas.microsoft.com/office/drawing/2014/main" id="{7DF77E91-A529-4D2F-0830-D4DE7DB5D287}"/>
              </a:ext>
            </a:extLst>
          </p:cNvPr>
          <p:cNvSpPr txBox="1">
            <a:spLocks/>
          </p:cNvSpPr>
          <p:nvPr/>
        </p:nvSpPr>
        <p:spPr>
          <a:xfrm>
            <a:off x="304800" y="194665"/>
            <a:ext cx="7391400" cy="63976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Размер КВ</a:t>
            </a:r>
          </a:p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 заключении договора бронирования с 15.04.2022 по 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.06.2022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CA956863-B856-7BF5-E145-15DF1861A9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828105"/>
              </p:ext>
            </p:extLst>
          </p:nvPr>
        </p:nvGraphicFramePr>
        <p:xfrm>
          <a:off x="250780" y="726116"/>
          <a:ext cx="5410201" cy="57735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9819">
                  <a:extLst>
                    <a:ext uri="{9D8B030D-6E8A-4147-A177-3AD203B41FA5}">
                      <a16:colId xmlns:a16="http://schemas.microsoft.com/office/drawing/2014/main" val="635586495"/>
                    </a:ext>
                  </a:extLst>
                </a:gridCol>
                <a:gridCol w="1136276">
                  <a:extLst>
                    <a:ext uri="{9D8B030D-6E8A-4147-A177-3AD203B41FA5}">
                      <a16:colId xmlns:a16="http://schemas.microsoft.com/office/drawing/2014/main" val="3155571514"/>
                    </a:ext>
                  </a:extLst>
                </a:gridCol>
                <a:gridCol w="1754106">
                  <a:extLst>
                    <a:ext uri="{9D8B030D-6E8A-4147-A177-3AD203B41FA5}">
                      <a16:colId xmlns:a16="http://schemas.microsoft.com/office/drawing/2014/main" val="1541461500"/>
                    </a:ext>
                  </a:extLst>
                </a:gridCol>
              </a:tblGrid>
              <a:tr h="16907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Проект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073298"/>
                  </a:ext>
                </a:extLst>
              </a:tr>
              <a:tr h="3240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100%/ипотека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КСПП/рассрочка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49544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Сидней Сити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</a:t>
                      </a:r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4491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Сидней Прайм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r>
                        <a:rPr lang="ru-RU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,5%</a:t>
                      </a: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377761"/>
                  </a:ext>
                </a:extLst>
              </a:tr>
              <a:tr h="15425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Архитектор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508235"/>
                  </a:ext>
                </a:extLst>
              </a:tr>
              <a:tr h="23386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Режиссер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640603"/>
                  </a:ext>
                </a:extLst>
              </a:tr>
              <a:tr h="23386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Рихард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472490"/>
                  </a:ext>
                </a:extLst>
              </a:tr>
              <a:tr h="23386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Роттердам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681464"/>
                  </a:ext>
                </a:extLst>
              </a:tr>
              <a:tr h="20348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Настроение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31157"/>
                  </a:ext>
                </a:extLst>
              </a:tr>
              <a:tr h="23386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Движение.Тушино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68987"/>
                  </a:ext>
                </a:extLst>
              </a:tr>
              <a:tr h="23386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Датский квартал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0252688"/>
                  </a:ext>
                </a:extLst>
              </a:tr>
              <a:tr h="23386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Римский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726934"/>
                  </a:ext>
                </a:extLst>
              </a:tr>
              <a:tr h="23386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Южная Битца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8032443"/>
                  </a:ext>
                </a:extLst>
              </a:tr>
              <a:tr h="23386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Лермонтовский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977882"/>
                  </a:ext>
                </a:extLst>
              </a:tr>
              <a:tr h="23386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Ленинградский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537976"/>
                  </a:ext>
                </a:extLst>
              </a:tr>
              <a:tr h="23386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Олимп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122627"/>
                  </a:ext>
                </a:extLst>
              </a:tr>
              <a:tr h="23386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Молодежный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6980833"/>
                  </a:ext>
                </a:extLst>
              </a:tr>
              <a:tr h="23386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Скай Гарден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884765"/>
                  </a:ext>
                </a:extLst>
              </a:tr>
              <a:tr h="23386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Скандинавский 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563640"/>
                  </a:ext>
                </a:extLst>
              </a:tr>
              <a:tr h="23386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Дружба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560030"/>
                  </a:ext>
                </a:extLst>
              </a:tr>
              <a:tr h="23386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902291"/>
                  </a:ext>
                </a:extLst>
              </a:tr>
              <a:tr h="892299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В случае реализации Объектов недвижимости в Отчетном периоде на сумму свыше 500 000 000,00 (Пятьсот миллионов) рублей, размер Вознаграждения на каждый Объект недвижимости увеличивается на 0,5% в данном Отчетном периоде, за исключением Объектов недвижимости с оплатой цены Договора реализации по Акции или в Рассрочку в жилом районе «Первый Лермонтовский», жилом районе «Первый Ленинградский», UP-квартале «Римский», жилом комплексе «Датский квартал», жилом комплексе «Скандинавский».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3399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041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ешний, дерево, здание, город&#10;&#10;Автоматически созданное описание">
            <a:extLst>
              <a:ext uri="{FF2B5EF4-FFF2-40B4-BE49-F238E27FC236}">
                <a16:creationId xmlns:a16="http://schemas.microsoft.com/office/drawing/2014/main" id="{F8E69603-7B7D-47C3-FC31-A1B73E220D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64" y="1318795"/>
            <a:ext cx="6365273" cy="4572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5735A2-E86E-BAA2-5F11-1EAF1306133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159" y="6264872"/>
            <a:ext cx="843281" cy="283571"/>
          </a:xfrm>
          <a:prstGeom prst="rect">
            <a:avLst/>
          </a:prstGeom>
        </p:spPr>
      </p:pic>
      <p:sp>
        <p:nvSpPr>
          <p:cNvPr id="13" name="Овал 18">
            <a:extLst>
              <a:ext uri="{FF2B5EF4-FFF2-40B4-BE49-F238E27FC236}">
                <a16:creationId xmlns:a16="http://schemas.microsoft.com/office/drawing/2014/main" id="{98E4DF08-837A-99F3-63D3-DD2552A4FAB7}"/>
              </a:ext>
            </a:extLst>
          </p:cNvPr>
          <p:cNvSpPr/>
          <p:nvPr/>
        </p:nvSpPr>
        <p:spPr>
          <a:xfrm>
            <a:off x="1676400" y="661147"/>
            <a:ext cx="10515600" cy="5887296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7021044" y="694855"/>
                </a:moveTo>
                <a:cubicBezTo>
                  <a:pt x="7018423" y="694855"/>
                  <a:pt x="7015802" y="694861"/>
                  <a:pt x="7013185" y="695252"/>
                </a:cubicBezTo>
                <a:lnTo>
                  <a:pt x="7028903" y="695252"/>
                </a:lnTo>
                <a:close/>
                <a:moveTo>
                  <a:pt x="6665563" y="694855"/>
                </a:moveTo>
                <a:cubicBezTo>
                  <a:pt x="6662942" y="694855"/>
                  <a:pt x="6660322" y="694861"/>
                  <a:pt x="6657705" y="695252"/>
                </a:cubicBezTo>
                <a:lnTo>
                  <a:pt x="6673422" y="695252"/>
                </a:lnTo>
                <a:close/>
                <a:moveTo>
                  <a:pt x="5609037" y="694855"/>
                </a:moveTo>
                <a:cubicBezTo>
                  <a:pt x="4572457" y="694855"/>
                  <a:pt x="3732142" y="1535169"/>
                  <a:pt x="3732142" y="2571750"/>
                </a:cubicBezTo>
                <a:cubicBezTo>
                  <a:pt x="3732142" y="3608330"/>
                  <a:pt x="4572457" y="4448644"/>
                  <a:pt x="5609037" y="4448644"/>
                </a:cubicBezTo>
                <a:cubicBezTo>
                  <a:pt x="6490144" y="4448644"/>
                  <a:pt x="7229444" y="3841498"/>
                  <a:pt x="7429232" y="3022219"/>
                </a:cubicBezTo>
                <a:lnTo>
                  <a:pt x="7429232" y="4285205"/>
                </a:lnTo>
                <a:cubicBezTo>
                  <a:pt x="8037408" y="4015188"/>
                  <a:pt x="8474436" y="3430557"/>
                  <a:pt x="8534460" y="2737861"/>
                </a:cubicBezTo>
                <a:lnTo>
                  <a:pt x="8534460" y="3678555"/>
                </a:lnTo>
                <a:cubicBezTo>
                  <a:pt x="8763615" y="3369248"/>
                  <a:pt x="8897938" y="2986186"/>
                  <a:pt x="8897938" y="2571750"/>
                </a:cubicBezTo>
                <a:cubicBezTo>
                  <a:pt x="8897938" y="2157314"/>
                  <a:pt x="8763615" y="1774251"/>
                  <a:pt x="8534460" y="1464945"/>
                </a:cubicBezTo>
                <a:lnTo>
                  <a:pt x="8534460" y="2405640"/>
                </a:lnTo>
                <a:cubicBezTo>
                  <a:pt x="8474436" y="1712943"/>
                  <a:pt x="8037408" y="1128311"/>
                  <a:pt x="7429232" y="858295"/>
                </a:cubicBezTo>
                <a:lnTo>
                  <a:pt x="7429232" y="2121280"/>
                </a:lnTo>
                <a:cubicBezTo>
                  <a:pt x="7229444" y="1302001"/>
                  <a:pt x="6490144" y="694855"/>
                  <a:pt x="5609037" y="69485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B2ECEDA-4087-E5D0-8267-FD7239F1C1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600" y="6224079"/>
            <a:ext cx="843281" cy="283571"/>
          </a:xfrm>
          <a:prstGeom prst="rect">
            <a:avLst/>
          </a:prstGeom>
        </p:spPr>
      </p:pic>
      <p:sp>
        <p:nvSpPr>
          <p:cNvPr id="16" name="Текст 5">
            <a:extLst>
              <a:ext uri="{FF2B5EF4-FFF2-40B4-BE49-F238E27FC236}">
                <a16:creationId xmlns:a16="http://schemas.microsoft.com/office/drawing/2014/main" id="{7DF77E91-A529-4D2F-0830-D4DE7DB5D287}"/>
              </a:ext>
            </a:extLst>
          </p:cNvPr>
          <p:cNvSpPr txBox="1">
            <a:spLocks/>
          </p:cNvSpPr>
          <p:nvPr/>
        </p:nvSpPr>
        <p:spPr>
          <a:xfrm>
            <a:off x="304800" y="194665"/>
            <a:ext cx="7391400" cy="63976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Размер КВ</a:t>
            </a:r>
          </a:p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 заключении договора бронирования с 15.03.2022 по 15.04.2022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F55D49ED-F381-7117-0C71-EA50F2A169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214309"/>
              </p:ext>
            </p:extLst>
          </p:nvPr>
        </p:nvGraphicFramePr>
        <p:xfrm>
          <a:off x="304801" y="918518"/>
          <a:ext cx="5410201" cy="55891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55555">
                  <a:extLst>
                    <a:ext uri="{9D8B030D-6E8A-4147-A177-3AD203B41FA5}">
                      <a16:colId xmlns:a16="http://schemas.microsoft.com/office/drawing/2014/main" val="1222397369"/>
                    </a:ext>
                  </a:extLst>
                </a:gridCol>
                <a:gridCol w="1373896">
                  <a:extLst>
                    <a:ext uri="{9D8B030D-6E8A-4147-A177-3AD203B41FA5}">
                      <a16:colId xmlns:a16="http://schemas.microsoft.com/office/drawing/2014/main" val="3323876026"/>
                    </a:ext>
                  </a:extLst>
                </a:gridCol>
                <a:gridCol w="1280750">
                  <a:extLst>
                    <a:ext uri="{9D8B030D-6E8A-4147-A177-3AD203B41FA5}">
                      <a16:colId xmlns:a16="http://schemas.microsoft.com/office/drawing/2014/main" val="1521936166"/>
                    </a:ext>
                  </a:extLst>
                </a:gridCol>
              </a:tblGrid>
              <a:tr h="15293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Проект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1566395"/>
                  </a:ext>
                </a:extLst>
              </a:tr>
              <a:tr h="2483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100%/ипотека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КСПП/рассрочка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618150"/>
                  </a:ext>
                </a:extLst>
              </a:tr>
              <a:tr h="234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Сидней Сити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1,5%</a:t>
                      </a:r>
                      <a:endParaRPr lang="ru-RU" sz="14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455661"/>
                  </a:ext>
                </a:extLst>
              </a:tr>
              <a:tr h="234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Архитектор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425177"/>
                  </a:ext>
                </a:extLst>
              </a:tr>
              <a:tr h="234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Режиссер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733130"/>
                  </a:ext>
                </a:extLst>
              </a:tr>
              <a:tr h="234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Рихард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860079"/>
                  </a:ext>
                </a:extLst>
              </a:tr>
              <a:tr h="234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Роттердам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015788"/>
                  </a:ext>
                </a:extLst>
              </a:tr>
              <a:tr h="234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Настроение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776021"/>
                  </a:ext>
                </a:extLst>
              </a:tr>
              <a:tr h="234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Движение.Тушино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1,5%</a:t>
                      </a:r>
                      <a:endParaRPr lang="ru-RU" sz="14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291787"/>
                  </a:ext>
                </a:extLst>
              </a:tr>
              <a:tr h="234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Датский квартал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267546"/>
                  </a:ext>
                </a:extLst>
              </a:tr>
              <a:tr h="234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Римский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617990"/>
                  </a:ext>
                </a:extLst>
              </a:tr>
              <a:tr h="234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Южная Битца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6023133"/>
                  </a:ext>
                </a:extLst>
              </a:tr>
              <a:tr h="234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Лермонтовский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686082"/>
                  </a:ext>
                </a:extLst>
              </a:tr>
              <a:tr h="234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Ленинградский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213596"/>
                  </a:ext>
                </a:extLst>
              </a:tr>
              <a:tr h="234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Сколковский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053313"/>
                  </a:ext>
                </a:extLst>
              </a:tr>
              <a:tr h="234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Олимп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591284"/>
                  </a:ext>
                </a:extLst>
              </a:tr>
              <a:tr h="234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Молодежный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724312"/>
                  </a:ext>
                </a:extLst>
              </a:tr>
              <a:tr h="234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Скай Гарден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593830"/>
                  </a:ext>
                </a:extLst>
              </a:tr>
              <a:tr h="234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Скандинавский 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136307"/>
                  </a:ext>
                </a:extLst>
              </a:tr>
              <a:tr h="27047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Дружба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64657"/>
                  </a:ext>
                </a:extLst>
              </a:tr>
              <a:tr h="938395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 случае реализации Объектов недвижимости в Отчетном периоде на сумму свыше 500 000 000,00 (Пятьсот миллионов) рублей, размер Вознаграждения на каждый Объект недвижимости увеличивается на 0,5% в данном Отчетном периоде, за исключением Объектов недвижимости с оплатой цены Договора реализации по Акции или в Рассрочку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503" marR="6503" marT="6503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3826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1416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здание, внешний, город, многоквартирный дом&#10;&#10;Автоматически созданное описание">
            <a:extLst>
              <a:ext uri="{FF2B5EF4-FFF2-40B4-BE49-F238E27FC236}">
                <a16:creationId xmlns:a16="http://schemas.microsoft.com/office/drawing/2014/main" id="{BE6EA877-EB94-CCC4-7C25-8C6CC030E0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226" y="1400207"/>
            <a:ext cx="6255774" cy="44091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5735A2-E86E-BAA2-5F11-1EAF1306133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159" y="6264872"/>
            <a:ext cx="843281" cy="283571"/>
          </a:xfrm>
          <a:prstGeom prst="rect">
            <a:avLst/>
          </a:prstGeom>
        </p:spPr>
      </p:pic>
      <p:sp>
        <p:nvSpPr>
          <p:cNvPr id="13" name="Овал 18">
            <a:extLst>
              <a:ext uri="{FF2B5EF4-FFF2-40B4-BE49-F238E27FC236}">
                <a16:creationId xmlns:a16="http://schemas.microsoft.com/office/drawing/2014/main" id="{98E4DF08-837A-99F3-63D3-DD2552A4FAB7}"/>
              </a:ext>
            </a:extLst>
          </p:cNvPr>
          <p:cNvSpPr/>
          <p:nvPr/>
        </p:nvSpPr>
        <p:spPr>
          <a:xfrm>
            <a:off x="1676400" y="661147"/>
            <a:ext cx="10515600" cy="5887296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7021044" y="694855"/>
                </a:moveTo>
                <a:cubicBezTo>
                  <a:pt x="7018423" y="694855"/>
                  <a:pt x="7015802" y="694861"/>
                  <a:pt x="7013185" y="695252"/>
                </a:cubicBezTo>
                <a:lnTo>
                  <a:pt x="7028903" y="695252"/>
                </a:lnTo>
                <a:close/>
                <a:moveTo>
                  <a:pt x="6665563" y="694855"/>
                </a:moveTo>
                <a:cubicBezTo>
                  <a:pt x="6662942" y="694855"/>
                  <a:pt x="6660322" y="694861"/>
                  <a:pt x="6657705" y="695252"/>
                </a:cubicBezTo>
                <a:lnTo>
                  <a:pt x="6673422" y="695252"/>
                </a:lnTo>
                <a:close/>
                <a:moveTo>
                  <a:pt x="5609037" y="694855"/>
                </a:moveTo>
                <a:cubicBezTo>
                  <a:pt x="4572457" y="694855"/>
                  <a:pt x="3732142" y="1535169"/>
                  <a:pt x="3732142" y="2571750"/>
                </a:cubicBezTo>
                <a:cubicBezTo>
                  <a:pt x="3732142" y="3608330"/>
                  <a:pt x="4572457" y="4448644"/>
                  <a:pt x="5609037" y="4448644"/>
                </a:cubicBezTo>
                <a:cubicBezTo>
                  <a:pt x="6490144" y="4448644"/>
                  <a:pt x="7229444" y="3841498"/>
                  <a:pt x="7429232" y="3022219"/>
                </a:cubicBezTo>
                <a:lnTo>
                  <a:pt x="7429232" y="4285205"/>
                </a:lnTo>
                <a:cubicBezTo>
                  <a:pt x="8037408" y="4015188"/>
                  <a:pt x="8474436" y="3430557"/>
                  <a:pt x="8534460" y="2737861"/>
                </a:cubicBezTo>
                <a:lnTo>
                  <a:pt x="8534460" y="3678555"/>
                </a:lnTo>
                <a:cubicBezTo>
                  <a:pt x="8763615" y="3369248"/>
                  <a:pt x="8897938" y="2986186"/>
                  <a:pt x="8897938" y="2571750"/>
                </a:cubicBezTo>
                <a:cubicBezTo>
                  <a:pt x="8897938" y="2157314"/>
                  <a:pt x="8763615" y="1774251"/>
                  <a:pt x="8534460" y="1464945"/>
                </a:cubicBezTo>
                <a:lnTo>
                  <a:pt x="8534460" y="2405640"/>
                </a:lnTo>
                <a:cubicBezTo>
                  <a:pt x="8474436" y="1712943"/>
                  <a:pt x="8037408" y="1128311"/>
                  <a:pt x="7429232" y="858295"/>
                </a:cubicBezTo>
                <a:lnTo>
                  <a:pt x="7429232" y="2121280"/>
                </a:lnTo>
                <a:cubicBezTo>
                  <a:pt x="7229444" y="1302001"/>
                  <a:pt x="6490144" y="694855"/>
                  <a:pt x="5609037" y="69485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B2ECEDA-4087-E5D0-8267-FD7239F1C1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600" y="6224079"/>
            <a:ext cx="843281" cy="283571"/>
          </a:xfrm>
          <a:prstGeom prst="rect">
            <a:avLst/>
          </a:prstGeom>
        </p:spPr>
      </p:pic>
      <p:sp>
        <p:nvSpPr>
          <p:cNvPr id="16" name="Текст 5">
            <a:extLst>
              <a:ext uri="{FF2B5EF4-FFF2-40B4-BE49-F238E27FC236}">
                <a16:creationId xmlns:a16="http://schemas.microsoft.com/office/drawing/2014/main" id="{7DF77E91-A529-4D2F-0830-D4DE7DB5D287}"/>
              </a:ext>
            </a:extLst>
          </p:cNvPr>
          <p:cNvSpPr txBox="1">
            <a:spLocks/>
          </p:cNvSpPr>
          <p:nvPr/>
        </p:nvSpPr>
        <p:spPr>
          <a:xfrm>
            <a:off x="304800" y="194665"/>
            <a:ext cx="7391400" cy="63976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Размер КВ</a:t>
            </a:r>
          </a:p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 заключении договора бронирования по 15.03.2022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340DBB88-7DA6-7A28-6886-6B6452778B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9384"/>
              </p:ext>
            </p:extLst>
          </p:nvPr>
        </p:nvGraphicFramePr>
        <p:xfrm>
          <a:off x="200047" y="935933"/>
          <a:ext cx="5743553" cy="52639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94161">
                  <a:extLst>
                    <a:ext uri="{9D8B030D-6E8A-4147-A177-3AD203B41FA5}">
                      <a16:colId xmlns:a16="http://schemas.microsoft.com/office/drawing/2014/main" val="199099991"/>
                    </a:ext>
                  </a:extLst>
                </a:gridCol>
                <a:gridCol w="2949392">
                  <a:extLst>
                    <a:ext uri="{9D8B030D-6E8A-4147-A177-3AD203B41FA5}">
                      <a16:colId xmlns:a16="http://schemas.microsoft.com/office/drawing/2014/main" val="3701391247"/>
                    </a:ext>
                  </a:extLst>
                </a:gridCol>
              </a:tblGrid>
              <a:tr h="15485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Проект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205471"/>
                  </a:ext>
                </a:extLst>
              </a:tr>
              <a:tr h="2389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100%/ипотека/КСПП/рассрочка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135510"/>
                  </a:ext>
                </a:extLst>
              </a:tr>
              <a:tr h="21419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Сидней Сити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18771"/>
                  </a:ext>
                </a:extLst>
              </a:tr>
              <a:tr h="21419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Архитектор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361625"/>
                  </a:ext>
                </a:extLst>
              </a:tr>
              <a:tr h="21419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Режиссер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755577"/>
                  </a:ext>
                </a:extLst>
              </a:tr>
              <a:tr h="21419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Рихард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138823"/>
                  </a:ext>
                </a:extLst>
              </a:tr>
              <a:tr h="21419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Роттердам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521612"/>
                  </a:ext>
                </a:extLst>
              </a:tr>
              <a:tr h="21419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Настроение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170692"/>
                  </a:ext>
                </a:extLst>
              </a:tr>
              <a:tr h="21419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Движение.Тушино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923680"/>
                  </a:ext>
                </a:extLst>
              </a:tr>
              <a:tr h="21419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Датский квартал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155464"/>
                  </a:ext>
                </a:extLst>
              </a:tr>
              <a:tr h="21419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Римский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412325"/>
                  </a:ext>
                </a:extLst>
              </a:tr>
              <a:tr h="21419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Южная Битца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801186"/>
                  </a:ext>
                </a:extLst>
              </a:tr>
              <a:tr h="21419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Лермонтовский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439136"/>
                  </a:ext>
                </a:extLst>
              </a:tr>
              <a:tr h="21419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Ленинградский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042983"/>
                  </a:ext>
                </a:extLst>
              </a:tr>
              <a:tr h="21419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Сколковский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658884"/>
                  </a:ext>
                </a:extLst>
              </a:tr>
              <a:tr h="21419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Олимп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387511"/>
                  </a:ext>
                </a:extLst>
              </a:tr>
              <a:tr h="21419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Молодежный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643751"/>
                  </a:ext>
                </a:extLst>
              </a:tr>
              <a:tr h="21419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Скай Гарден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570427"/>
                  </a:ext>
                </a:extLst>
              </a:tr>
              <a:tr h="21419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Скандинавский (с 02.03)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4552818"/>
                  </a:ext>
                </a:extLst>
              </a:tr>
              <a:tr h="25169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Дружба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2352"/>
                  </a:ext>
                </a:extLst>
              </a:tr>
              <a:tr h="87321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 случае реализации Объектов недвижимости в Отчетном периоде на сумму свыше 500 000 000,00 (Пятьсот миллионов) рублей, размер Вознаграждения на каждый Объект недвижимости увеличивается на 0,5% в данном Отчетном периоде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695" marR="6695" marT="6695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56396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5759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76387" y="3169411"/>
            <a:ext cx="7096612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Партнерский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call-</a:t>
            </a:r>
            <a:r>
              <a:rPr sz="1800" spc="-5" dirty="0" err="1">
                <a:solidFill>
                  <a:srgbClr val="FFFFFF"/>
                </a:solidFill>
                <a:latin typeface="Verdana"/>
                <a:cs typeface="Verdana"/>
              </a:rPr>
              <a:t>центр</a:t>
            </a:r>
            <a:r>
              <a:rPr sz="18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u-RU" sz="1800" dirty="0">
                <a:solidFill>
                  <a:srgbClr val="F15A22"/>
                </a:solidFill>
                <a:latin typeface="Verdana"/>
                <a:cs typeface="Verdana"/>
              </a:rPr>
              <a:t>8-800-30-13-494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 err="1">
                <a:solidFill>
                  <a:srgbClr val="FFFFFF"/>
                </a:solidFill>
                <a:latin typeface="Verdana"/>
                <a:cs typeface="Verdana"/>
              </a:rPr>
              <a:t>Партнерская</a:t>
            </a: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почта: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u="sng" spc="-10" dirty="0">
                <a:solidFill>
                  <a:srgbClr val="F15A22"/>
                </a:solidFill>
                <a:uFill>
                  <a:solidFill>
                    <a:srgbClr val="F15A22"/>
                  </a:solidFill>
                </a:uFill>
                <a:latin typeface="Verdana"/>
                <a:cs typeface="Verdana"/>
                <a:hlinkClick r:id="rId2"/>
              </a:rPr>
              <a:t>partner-an@fsk.ru</a:t>
            </a:r>
            <a:endParaRPr sz="1800" dirty="0">
              <a:latin typeface="Verdana"/>
              <a:cs typeface="Verdana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4FEA39A8-0BE7-E9B8-5D4E-73EADEAD33E7}"/>
              </a:ext>
            </a:extLst>
          </p:cNvPr>
          <p:cNvCxnSpPr>
            <a:cxnSpLocks/>
          </p:cNvCxnSpPr>
          <p:nvPr/>
        </p:nvCxnSpPr>
        <p:spPr>
          <a:xfrm>
            <a:off x="5257800" y="2860330"/>
            <a:ext cx="0" cy="1373348"/>
          </a:xfrm>
          <a:prstGeom prst="line">
            <a:avLst/>
          </a:prstGeom>
          <a:ln>
            <a:solidFill>
              <a:srgbClr val="F15A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4EB45B-7DEF-7E2E-C1BC-E71144FDF7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7406" y="3219752"/>
            <a:ext cx="1421807" cy="47653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Изображение выглядит как строительство, окно, на открытом воздухе, архитектура&#10;&#10;Автоматически созданное описание">
            <a:extLst>
              <a:ext uri="{FF2B5EF4-FFF2-40B4-BE49-F238E27FC236}">
                <a16:creationId xmlns:a16="http://schemas.microsoft.com/office/drawing/2014/main" id="{F343D27D-BA78-4D29-9D40-29D2DB1695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2991"/>
            <a:ext cx="1614355" cy="12954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94FF4C1-5F80-4D41-8BAF-AC491B19C0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1" y="652091"/>
            <a:ext cx="1359616" cy="457200"/>
          </a:xfrm>
          <a:prstGeom prst="rect">
            <a:avLst/>
          </a:prstGeom>
        </p:spPr>
      </p:pic>
      <p:sp>
        <p:nvSpPr>
          <p:cNvPr id="18" name="Текст 5">
            <a:extLst>
              <a:ext uri="{FF2B5EF4-FFF2-40B4-BE49-F238E27FC236}">
                <a16:creationId xmlns:a16="http://schemas.microsoft.com/office/drawing/2014/main" id="{771E2799-401F-4EC6-B21D-73AAD8B489C1}"/>
              </a:ext>
            </a:extLst>
          </p:cNvPr>
          <p:cNvSpPr txBox="1">
            <a:spLocks/>
          </p:cNvSpPr>
          <p:nvPr/>
        </p:nvSpPr>
        <p:spPr>
          <a:xfrm>
            <a:off x="1" y="1655317"/>
            <a:ext cx="6400800" cy="359866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kern="0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Размер комиссионного вознаграждения (КВ),</a:t>
            </a:r>
          </a:p>
          <a:p>
            <a:r>
              <a:rPr lang="ru-RU" b="1" kern="0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 заключении договора бронирования с 01.11.2023 по 03.</a:t>
            </a:r>
            <a:r>
              <a:rPr lang="en-US" b="1" kern="0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ru-RU" b="1" kern="0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2.2023 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60D9ED4-7C57-474C-9DB7-3B3597589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598762"/>
            <a:ext cx="5117969" cy="4191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D492CA5-EAAA-4D72-8E6C-D3DC1A637D66}"/>
              </a:ext>
            </a:extLst>
          </p:cNvPr>
          <p:cNvSpPr txBox="1"/>
          <p:nvPr/>
        </p:nvSpPr>
        <p:spPr>
          <a:xfrm>
            <a:off x="6400801" y="2641711"/>
            <a:ext cx="4419600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fontAlgn="b">
              <a:buFont typeface="Arial" panose="020B0604020202020204" pitchFamily="34" charset="0"/>
              <a:buNone/>
            </a:pPr>
            <a:r>
              <a:rPr lang="ru-RU" sz="1100" u="none" strike="noStrike" dirty="0">
                <a:solidFill>
                  <a:srgbClr val="F15A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ПРИМЕЧАНИЕ:</a:t>
            </a:r>
          </a:p>
          <a:p>
            <a:pPr marL="171450" indent="-171450" algn="l" fontAlgn="b">
              <a:buFont typeface="Arial" panose="020B0604020202020204" pitchFamily="34" charset="0"/>
              <a:buChar char="•"/>
            </a:pPr>
            <a:r>
              <a:rPr lang="ru-RU" sz="110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Комиссия рассчитывается из стоимости ОН в договоре реализации</a:t>
            </a:r>
          </a:p>
          <a:p>
            <a:pPr marL="171450" indent="-171450" algn="l" fontAlgn="b">
              <a:buFont typeface="Arial" panose="020B0604020202020204" pitchFamily="34" charset="0"/>
              <a:buChar char="•"/>
            </a:pPr>
            <a:r>
              <a:rPr lang="ru-RU" sz="110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При </a:t>
            </a:r>
            <a:r>
              <a:rPr lang="ru-RU" sz="110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реализации в отчетном периоде ОН на сумму свыше 500 </a:t>
            </a:r>
            <a:r>
              <a:rPr lang="ru-RU" sz="1100" u="none" strike="noStrike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млн.руб</a:t>
            </a:r>
            <a:r>
              <a:rPr lang="ru-RU" sz="110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., вознаграждение увеличивается на 0,5% (иск. ЖК «Парк Апрель», </a:t>
            </a:r>
            <a:r>
              <a:rPr lang="en-US" sz="110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Sydney Prime</a:t>
            </a:r>
            <a:r>
              <a:rPr lang="ru-RU" sz="110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Жаворонки Клаб, Сабурово Клаб).</a:t>
            </a:r>
          </a:p>
          <a:p>
            <a:pPr marL="171450" indent="-171450" algn="l" fontAlgn="b">
              <a:buFont typeface="Arial" panose="020B0604020202020204" pitchFamily="34" charset="0"/>
              <a:buChar char="•"/>
            </a:pPr>
            <a:r>
              <a:rPr lang="ru-RU" sz="110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Комиссия за реализацию квартир из объема инвестора по проекту Южная Битца-1%</a:t>
            </a:r>
          </a:p>
          <a:p>
            <a:pPr marL="171450" indent="-171450" algn="l" fontAlgn="b">
              <a:buFont typeface="Arial" panose="020B0604020202020204" pitchFamily="34" charset="0"/>
              <a:buChar char="•"/>
            </a:pPr>
            <a:r>
              <a:rPr lang="ru-RU" sz="110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Комиссия при использовании сертификата на субсидию от ГБУ г. Москвы-1,5%</a:t>
            </a:r>
          </a:p>
          <a:p>
            <a:pPr marL="171450" indent="-171450" algn="l" fontAlgn="b">
              <a:buFont typeface="Arial" panose="020B0604020202020204" pitchFamily="34" charset="0"/>
              <a:buChar char="•"/>
            </a:pPr>
            <a:r>
              <a:rPr lang="ru-RU" sz="110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</a:t>
            </a:r>
            <a:r>
              <a:rPr lang="ru-RU" sz="11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ри покупке по </a:t>
            </a:r>
            <a:r>
              <a:rPr lang="ru-RU" sz="1100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траншевой</a:t>
            </a:r>
            <a:r>
              <a:rPr lang="ru-RU" sz="11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ипотеке в проектах Парк Апрель, Жаворонки Клаб, Сабурово Клаб комиссия выплачивается исходя из суммы поступлений денежных средств (</a:t>
            </a:r>
            <a:r>
              <a:rPr lang="ru-RU" sz="1100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ПВ+транш</a:t>
            </a:r>
            <a:r>
              <a:rPr lang="ru-RU" sz="11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): 0,5 КВ при поступлении до 50% стоимости недвижимости и  доплата 0,5 КВ при поступлении более 50% стоимости недвижимости. </a:t>
            </a:r>
          </a:p>
          <a:p>
            <a:pPr marL="171450" indent="-171450" algn="l" fontAlgn="b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При покупке по акции «</a:t>
            </a:r>
            <a:r>
              <a:rPr lang="ru-RU" sz="1100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Кэшбэк</a:t>
            </a:r>
            <a:r>
              <a:rPr lang="ru-RU" sz="11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от Застройщика» от ГК ФСК вознаграждение выплачивается с коэффициентом 0,8 к установленному вознаграждению. </a:t>
            </a:r>
            <a:endParaRPr lang="en-US" sz="1100" b="0" i="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842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04F39D-ACEB-5557-77D7-915E5A259F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600" y="6224079"/>
            <a:ext cx="843281" cy="283571"/>
          </a:xfrm>
          <a:prstGeom prst="rect">
            <a:avLst/>
          </a:prstGeom>
        </p:spPr>
      </p:pic>
      <p:sp>
        <p:nvSpPr>
          <p:cNvPr id="9" name="Текст 5">
            <a:extLst>
              <a:ext uri="{FF2B5EF4-FFF2-40B4-BE49-F238E27FC236}">
                <a16:creationId xmlns:a16="http://schemas.microsoft.com/office/drawing/2014/main" id="{23E8AB7A-810B-8D2D-4949-3AA2518707CC}"/>
              </a:ext>
            </a:extLst>
          </p:cNvPr>
          <p:cNvSpPr txBox="1">
            <a:spLocks/>
          </p:cNvSpPr>
          <p:nvPr/>
        </p:nvSpPr>
        <p:spPr>
          <a:xfrm>
            <a:off x="152400" y="-66964"/>
            <a:ext cx="7391400" cy="63976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Размер комиссионного вознаграждения (КВ),</a:t>
            </a:r>
          </a:p>
          <a:p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 заключении договора бронирования с 01.09.2023 по 3</a:t>
            </a:r>
            <a:r>
              <a:rPr lang="en-US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en-US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0.2023</a:t>
            </a:r>
          </a:p>
        </p:txBody>
      </p:sp>
      <p:sp>
        <p:nvSpPr>
          <p:cNvPr id="11" name="Овал 18">
            <a:extLst>
              <a:ext uri="{FF2B5EF4-FFF2-40B4-BE49-F238E27FC236}">
                <a16:creationId xmlns:a16="http://schemas.microsoft.com/office/drawing/2014/main" id="{AC2171E7-DD4A-40C5-A1E4-3F4D69D90935}"/>
              </a:ext>
            </a:extLst>
          </p:cNvPr>
          <p:cNvSpPr/>
          <p:nvPr/>
        </p:nvSpPr>
        <p:spPr>
          <a:xfrm>
            <a:off x="2514600" y="1011669"/>
            <a:ext cx="9677400" cy="5521351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7021044" y="694855"/>
                </a:moveTo>
                <a:cubicBezTo>
                  <a:pt x="7018423" y="694855"/>
                  <a:pt x="7015802" y="694861"/>
                  <a:pt x="7013185" y="695252"/>
                </a:cubicBezTo>
                <a:lnTo>
                  <a:pt x="7028903" y="695252"/>
                </a:lnTo>
                <a:close/>
                <a:moveTo>
                  <a:pt x="6665563" y="694855"/>
                </a:moveTo>
                <a:cubicBezTo>
                  <a:pt x="6662942" y="694855"/>
                  <a:pt x="6660322" y="694861"/>
                  <a:pt x="6657705" y="695252"/>
                </a:cubicBezTo>
                <a:lnTo>
                  <a:pt x="6673422" y="695252"/>
                </a:lnTo>
                <a:close/>
                <a:moveTo>
                  <a:pt x="5609037" y="694855"/>
                </a:moveTo>
                <a:cubicBezTo>
                  <a:pt x="4572457" y="694855"/>
                  <a:pt x="3732142" y="1535169"/>
                  <a:pt x="3732142" y="2571750"/>
                </a:cubicBezTo>
                <a:cubicBezTo>
                  <a:pt x="3732142" y="3608330"/>
                  <a:pt x="4572457" y="4448644"/>
                  <a:pt x="5609037" y="4448644"/>
                </a:cubicBezTo>
                <a:cubicBezTo>
                  <a:pt x="6490144" y="4448644"/>
                  <a:pt x="7229444" y="3841498"/>
                  <a:pt x="7429232" y="3022219"/>
                </a:cubicBezTo>
                <a:lnTo>
                  <a:pt x="7429232" y="4285205"/>
                </a:lnTo>
                <a:cubicBezTo>
                  <a:pt x="8037408" y="4015188"/>
                  <a:pt x="8474436" y="3430557"/>
                  <a:pt x="8534460" y="2737861"/>
                </a:cubicBezTo>
                <a:lnTo>
                  <a:pt x="8534460" y="3678555"/>
                </a:lnTo>
                <a:cubicBezTo>
                  <a:pt x="8763615" y="3369248"/>
                  <a:pt x="8897938" y="2986186"/>
                  <a:pt x="8897938" y="2571750"/>
                </a:cubicBezTo>
                <a:cubicBezTo>
                  <a:pt x="8897938" y="2157314"/>
                  <a:pt x="8763615" y="1774251"/>
                  <a:pt x="8534460" y="1464945"/>
                </a:cubicBezTo>
                <a:lnTo>
                  <a:pt x="8534460" y="2405640"/>
                </a:lnTo>
                <a:cubicBezTo>
                  <a:pt x="8474436" y="1712943"/>
                  <a:pt x="8037408" y="1128311"/>
                  <a:pt x="7429232" y="858295"/>
                </a:cubicBezTo>
                <a:lnTo>
                  <a:pt x="7429232" y="2121280"/>
                </a:lnTo>
                <a:cubicBezTo>
                  <a:pt x="7229444" y="1302001"/>
                  <a:pt x="6490144" y="694855"/>
                  <a:pt x="5609037" y="69485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C8EB6ED6-F682-4D06-8D4B-329317D82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990489"/>
              </p:ext>
            </p:extLst>
          </p:nvPr>
        </p:nvGraphicFramePr>
        <p:xfrm>
          <a:off x="117443" y="461913"/>
          <a:ext cx="6283357" cy="63239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76839">
                  <a:extLst>
                    <a:ext uri="{9D8B030D-6E8A-4147-A177-3AD203B41FA5}">
                      <a16:colId xmlns:a16="http://schemas.microsoft.com/office/drawing/2014/main" val="2834775079"/>
                    </a:ext>
                  </a:extLst>
                </a:gridCol>
                <a:gridCol w="1492872">
                  <a:extLst>
                    <a:ext uri="{9D8B030D-6E8A-4147-A177-3AD203B41FA5}">
                      <a16:colId xmlns:a16="http://schemas.microsoft.com/office/drawing/2014/main" val="2316486422"/>
                    </a:ext>
                  </a:extLst>
                </a:gridCol>
                <a:gridCol w="1713646">
                  <a:extLst>
                    <a:ext uri="{9D8B030D-6E8A-4147-A177-3AD203B41FA5}">
                      <a16:colId xmlns:a16="http://schemas.microsoft.com/office/drawing/2014/main" val="3918627223"/>
                    </a:ext>
                  </a:extLst>
                </a:gridCol>
              </a:tblGrid>
              <a:tr h="1476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Проект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100%/ипотека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КСПП/рассрочка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79595"/>
                  </a:ext>
                </a:extLst>
              </a:tr>
              <a:tr h="188992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The Lake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r>
                        <a:rPr lang="ru-RU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,0%</a:t>
                      </a:r>
                      <a:endParaRPr lang="en-US" sz="1100" b="1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671831"/>
                  </a:ext>
                </a:extLst>
              </a:tr>
              <a:tr h="18038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Sydney Prime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r>
                        <a:rPr lang="ru-RU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,5%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884650"/>
                  </a:ext>
                </a:extLst>
              </a:tr>
              <a:tr h="143793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Sydney City</a:t>
                      </a:r>
                      <a:endParaRPr lang="ru-RU" sz="900" dirty="0"/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</a:t>
                      </a:r>
                      <a:r>
                        <a:rPr kumimoji="0" lang="ru-RU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,</a:t>
                      </a: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</a:t>
                      </a:r>
                      <a:r>
                        <a:rPr kumimoji="0" lang="ru-RU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860307"/>
                  </a:ext>
                </a:extLst>
              </a:tr>
              <a:tr h="18960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Режиссер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</a:t>
                      </a:r>
                      <a:r>
                        <a:rPr kumimoji="0" lang="ru-RU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,</a:t>
                      </a: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</a:t>
                      </a:r>
                      <a:r>
                        <a:rPr kumimoji="0" lang="ru-RU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855999"/>
                  </a:ext>
                </a:extLst>
              </a:tr>
              <a:tr h="13380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Архитектор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</a:t>
                      </a:r>
                      <a:r>
                        <a:rPr kumimoji="0" lang="ru-RU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,</a:t>
                      </a: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</a:t>
                      </a:r>
                      <a:r>
                        <a:rPr kumimoji="0" lang="ru-RU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543919"/>
                  </a:ext>
                </a:extLst>
              </a:tr>
              <a:tr h="17341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Rotterdam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</a:t>
                      </a:r>
                      <a:r>
                        <a:rPr kumimoji="0" lang="ru-RU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,</a:t>
                      </a: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</a:t>
                      </a:r>
                      <a:r>
                        <a:rPr kumimoji="0" lang="ru-RU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942240"/>
                  </a:ext>
                </a:extLst>
              </a:tr>
              <a:tr h="180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Sky Garden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3,5%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283937"/>
                  </a:ext>
                </a:extLst>
              </a:tr>
              <a:tr h="16757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Рихард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310200"/>
                  </a:ext>
                </a:extLst>
              </a:tr>
              <a:tr h="188992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Движение.Говорово</a:t>
                      </a:r>
                      <a:endParaRPr lang="en-US" sz="900" b="1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</a:t>
                      </a:r>
                      <a:r>
                        <a:rPr kumimoji="0" lang="ru-RU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,</a:t>
                      </a:r>
                      <a:r>
                        <a: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</a:t>
                      </a:r>
                      <a:r>
                        <a:rPr kumimoji="0" lang="ru-RU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  <a:endParaRPr kumimoji="0" lang="ru-RU" sz="11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79646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00033"/>
                  </a:ext>
                </a:extLst>
              </a:tr>
              <a:tr h="18899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Движение.Тушино (апарт-отель)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</a:t>
                      </a:r>
                      <a:r>
                        <a:rPr kumimoji="0" lang="ru-RU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,</a:t>
                      </a: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</a:t>
                      </a:r>
                      <a:r>
                        <a:rPr kumimoji="0" lang="ru-RU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557499"/>
                  </a:ext>
                </a:extLst>
              </a:tr>
              <a:tr h="19374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Движение.Тушино (апартаменты) 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3,</a:t>
                      </a: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</a:t>
                      </a:r>
                      <a:r>
                        <a:rPr kumimoji="0" lang="ru-RU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83225"/>
                  </a:ext>
                </a:extLst>
              </a:tr>
              <a:tr h="19374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Датский квартал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495700"/>
                  </a:ext>
                </a:extLst>
              </a:tr>
              <a:tr h="12750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Римский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3,5%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107229"/>
                  </a:ext>
                </a:extLst>
              </a:tr>
              <a:tr h="18155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Скандинавский 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/>
                </a:tc>
                <a:extLst>
                  <a:ext uri="{0D108BD9-81ED-4DB2-BD59-A6C34878D82A}">
                    <a16:rowId xmlns:a16="http://schemas.microsoft.com/office/drawing/2014/main" val="2221058112"/>
                  </a:ext>
                </a:extLst>
              </a:tr>
              <a:tr h="18899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Южная Битца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477709"/>
                  </a:ext>
                </a:extLst>
              </a:tr>
              <a:tr h="18899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Лермонтовский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216395"/>
                  </a:ext>
                </a:extLst>
              </a:tr>
              <a:tr h="21885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Ленинградский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13224"/>
                  </a:ext>
                </a:extLst>
              </a:tr>
              <a:tr h="18947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Южный 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9761584"/>
                  </a:ext>
                </a:extLst>
              </a:tr>
              <a:tr h="18899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Донской 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285936"/>
                  </a:ext>
                </a:extLst>
              </a:tr>
              <a:tr h="21885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Шереметьевский 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629768"/>
                  </a:ext>
                </a:extLst>
              </a:tr>
              <a:tr h="18899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Жаворонки </a:t>
                      </a:r>
                      <a:r>
                        <a:rPr lang="ru-RU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Клаб</a:t>
                      </a:r>
                      <a:r>
                        <a:rPr lang="ru-RU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3,8%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652760"/>
                  </a:ext>
                </a:extLst>
              </a:tr>
              <a:tr h="188992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Сабурово</a:t>
                      </a:r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Клаб</a:t>
                      </a:r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3,8%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965004"/>
                  </a:ext>
                </a:extLst>
              </a:tr>
              <a:tr h="18046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Парк Апрель </a:t>
                      </a:r>
                      <a:endParaRPr lang="ru-RU" sz="900" b="1" i="0" u="none" strike="noStrike" dirty="0">
                        <a:solidFill>
                          <a:srgbClr val="E46C0A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en-US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  <a:r>
                        <a:rPr lang="en-US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913399"/>
                  </a:ext>
                </a:extLst>
              </a:tr>
              <a:tr h="18899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Молодежный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863796"/>
                  </a:ext>
                </a:extLst>
              </a:tr>
              <a:tr h="11580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Дружба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881324"/>
                  </a:ext>
                </a:extLst>
              </a:tr>
              <a:tr h="1613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Олимп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1057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Флагман Владивосток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9785980"/>
                  </a:ext>
                </a:extLst>
              </a:tr>
              <a:tr h="1140382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При 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реализации в отчетном периоде ОН на сумму свыше 500 </a:t>
                      </a:r>
                      <a:r>
                        <a:rPr lang="ru-RU" sz="8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млн.руб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., вознаграждение увеличивается на 0,5% </a:t>
                      </a:r>
                    </a:p>
                    <a:p>
                      <a:pPr algn="l" fontAlgn="b"/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(иск. ЖК «Парк Апрель», </a:t>
                      </a:r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Sydney Prime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Жаворонки </a:t>
                      </a:r>
                      <a:r>
                        <a:rPr lang="ru-RU" sz="8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Клаб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</a:t>
                      </a:r>
                      <a:r>
                        <a:rPr lang="ru-RU" sz="8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Сабурово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8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Клаб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).</a:t>
                      </a:r>
                    </a:p>
                    <a:p>
                      <a:pPr algn="l" fontAlgn="b"/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Максимальная комиссия за реализацию квартир из объема инвестора по проекту Южная Битца-1%</a:t>
                      </a:r>
                    </a:p>
                    <a:p>
                      <a:pPr algn="l" fontAlgn="b"/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Максимальная комиссия при использовании клиентом сертификата на субсидию от ГБУ г. Москвы-1,5%</a:t>
                      </a:r>
                      <a:b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</a:t>
                      </a:r>
                      <a:r>
                        <a:rPr lang="ru-RU" sz="800" b="0" i="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ри покупке по </a:t>
                      </a:r>
                      <a:r>
                        <a:rPr lang="ru-RU" sz="800" b="0" i="0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траншевой</a:t>
                      </a:r>
                      <a:r>
                        <a:rPr lang="ru-RU" sz="800" b="0" i="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ипотеке недвижимости в проектах Парк Апрель, Жаворонки </a:t>
                      </a:r>
                      <a:r>
                        <a:rPr lang="ru-RU" sz="800" b="0" i="0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Клаб</a:t>
                      </a:r>
                      <a:r>
                        <a:rPr lang="ru-RU" sz="800" b="0" i="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, </a:t>
                      </a:r>
                      <a:r>
                        <a:rPr lang="ru-RU" sz="800" b="0" i="0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Сабурово</a:t>
                      </a:r>
                      <a:r>
                        <a:rPr lang="ru-RU" sz="800" b="0" i="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</a:t>
                      </a:r>
                      <a:r>
                        <a:rPr lang="ru-RU" sz="800" b="0" i="0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Клаб</a:t>
                      </a:r>
                      <a:r>
                        <a:rPr lang="ru-RU" sz="800" b="0" i="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комиссия выплачивается исходя из суммы поступлений денежных средств (</a:t>
                      </a:r>
                      <a:r>
                        <a:rPr lang="ru-RU" sz="800" b="0" i="0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ПВ+транш</a:t>
                      </a:r>
                      <a:r>
                        <a:rPr lang="ru-RU" sz="800" b="0" i="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): 0,5 КВ при поступлении до 50% стоимости недвижимости и  доплата 0,5 КВ при поступлении более 50% стоимости недвижимости. </a:t>
                      </a:r>
                      <a:br>
                        <a:rPr lang="ru-RU" sz="800" b="0" i="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</a:br>
                      <a:r>
                        <a:rPr lang="ru-RU" sz="800" b="0" i="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При покупке по акции «Без первого взноса» от ГК ФСК вознаграждение выплачивается с коэффициентом 0,8 к установленному вознаграждению. </a:t>
                      </a:r>
                      <a:endParaRPr lang="en-US" sz="800" b="0" i="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751602"/>
                  </a:ext>
                </a:extLst>
              </a:tr>
            </a:tbl>
          </a:graphicData>
        </a:graphic>
      </p:graphicFrame>
      <p:pic>
        <p:nvPicPr>
          <p:cNvPr id="3" name="Рисунок 2" descr="Изображение выглядит как строительство, окно, на открытом воздухе, архитектура&#10;&#10;Автоматически созданное описание">
            <a:extLst>
              <a:ext uri="{FF2B5EF4-FFF2-40B4-BE49-F238E27FC236}">
                <a16:creationId xmlns:a16="http://schemas.microsoft.com/office/drawing/2014/main" id="{CFD137D1-0580-43E8-A9B1-3CBF610E94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002144"/>
            <a:ext cx="5676900" cy="456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96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04F39D-ACEB-5557-77D7-915E5A259F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600" y="6224079"/>
            <a:ext cx="843281" cy="283571"/>
          </a:xfrm>
          <a:prstGeom prst="rect">
            <a:avLst/>
          </a:prstGeom>
        </p:spPr>
      </p:pic>
      <p:sp>
        <p:nvSpPr>
          <p:cNvPr id="9" name="Текст 5">
            <a:extLst>
              <a:ext uri="{FF2B5EF4-FFF2-40B4-BE49-F238E27FC236}">
                <a16:creationId xmlns:a16="http://schemas.microsoft.com/office/drawing/2014/main" id="{23E8AB7A-810B-8D2D-4949-3AA2518707CC}"/>
              </a:ext>
            </a:extLst>
          </p:cNvPr>
          <p:cNvSpPr txBox="1">
            <a:spLocks/>
          </p:cNvSpPr>
          <p:nvPr/>
        </p:nvSpPr>
        <p:spPr>
          <a:xfrm>
            <a:off x="152400" y="-66964"/>
            <a:ext cx="7391400" cy="63976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Размер комиссионного вознаграждения (КВ),</a:t>
            </a:r>
          </a:p>
          <a:p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 заключении договора бронирования с 01.07.2023 по 31.08.2023</a:t>
            </a:r>
          </a:p>
        </p:txBody>
      </p:sp>
      <p:sp>
        <p:nvSpPr>
          <p:cNvPr id="11" name="Овал 18">
            <a:extLst>
              <a:ext uri="{FF2B5EF4-FFF2-40B4-BE49-F238E27FC236}">
                <a16:creationId xmlns:a16="http://schemas.microsoft.com/office/drawing/2014/main" id="{AC2171E7-DD4A-40C5-A1E4-3F4D69D90935}"/>
              </a:ext>
            </a:extLst>
          </p:cNvPr>
          <p:cNvSpPr/>
          <p:nvPr/>
        </p:nvSpPr>
        <p:spPr>
          <a:xfrm>
            <a:off x="2514600" y="1011669"/>
            <a:ext cx="9677400" cy="5521351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7021044" y="694855"/>
                </a:moveTo>
                <a:cubicBezTo>
                  <a:pt x="7018423" y="694855"/>
                  <a:pt x="7015802" y="694861"/>
                  <a:pt x="7013185" y="695252"/>
                </a:cubicBezTo>
                <a:lnTo>
                  <a:pt x="7028903" y="695252"/>
                </a:lnTo>
                <a:close/>
                <a:moveTo>
                  <a:pt x="6665563" y="694855"/>
                </a:moveTo>
                <a:cubicBezTo>
                  <a:pt x="6662942" y="694855"/>
                  <a:pt x="6660322" y="694861"/>
                  <a:pt x="6657705" y="695252"/>
                </a:cubicBezTo>
                <a:lnTo>
                  <a:pt x="6673422" y="695252"/>
                </a:lnTo>
                <a:close/>
                <a:moveTo>
                  <a:pt x="5609037" y="694855"/>
                </a:moveTo>
                <a:cubicBezTo>
                  <a:pt x="4572457" y="694855"/>
                  <a:pt x="3732142" y="1535169"/>
                  <a:pt x="3732142" y="2571750"/>
                </a:cubicBezTo>
                <a:cubicBezTo>
                  <a:pt x="3732142" y="3608330"/>
                  <a:pt x="4572457" y="4448644"/>
                  <a:pt x="5609037" y="4448644"/>
                </a:cubicBezTo>
                <a:cubicBezTo>
                  <a:pt x="6490144" y="4448644"/>
                  <a:pt x="7229444" y="3841498"/>
                  <a:pt x="7429232" y="3022219"/>
                </a:cubicBezTo>
                <a:lnTo>
                  <a:pt x="7429232" y="4285205"/>
                </a:lnTo>
                <a:cubicBezTo>
                  <a:pt x="8037408" y="4015188"/>
                  <a:pt x="8474436" y="3430557"/>
                  <a:pt x="8534460" y="2737861"/>
                </a:cubicBezTo>
                <a:lnTo>
                  <a:pt x="8534460" y="3678555"/>
                </a:lnTo>
                <a:cubicBezTo>
                  <a:pt x="8763615" y="3369248"/>
                  <a:pt x="8897938" y="2986186"/>
                  <a:pt x="8897938" y="2571750"/>
                </a:cubicBezTo>
                <a:cubicBezTo>
                  <a:pt x="8897938" y="2157314"/>
                  <a:pt x="8763615" y="1774251"/>
                  <a:pt x="8534460" y="1464945"/>
                </a:cubicBezTo>
                <a:lnTo>
                  <a:pt x="8534460" y="2405640"/>
                </a:lnTo>
                <a:cubicBezTo>
                  <a:pt x="8474436" y="1712943"/>
                  <a:pt x="8037408" y="1128311"/>
                  <a:pt x="7429232" y="858295"/>
                </a:cubicBezTo>
                <a:lnTo>
                  <a:pt x="7429232" y="2121280"/>
                </a:lnTo>
                <a:cubicBezTo>
                  <a:pt x="7229444" y="1302001"/>
                  <a:pt x="6490144" y="694855"/>
                  <a:pt x="5609037" y="69485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C8EB6ED6-F682-4D06-8D4B-329317D82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956624"/>
              </p:ext>
            </p:extLst>
          </p:nvPr>
        </p:nvGraphicFramePr>
        <p:xfrm>
          <a:off x="117443" y="461913"/>
          <a:ext cx="6283357" cy="63239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76839">
                  <a:extLst>
                    <a:ext uri="{9D8B030D-6E8A-4147-A177-3AD203B41FA5}">
                      <a16:colId xmlns:a16="http://schemas.microsoft.com/office/drawing/2014/main" val="2834775079"/>
                    </a:ext>
                  </a:extLst>
                </a:gridCol>
                <a:gridCol w="1492872">
                  <a:extLst>
                    <a:ext uri="{9D8B030D-6E8A-4147-A177-3AD203B41FA5}">
                      <a16:colId xmlns:a16="http://schemas.microsoft.com/office/drawing/2014/main" val="2316486422"/>
                    </a:ext>
                  </a:extLst>
                </a:gridCol>
                <a:gridCol w="1713646">
                  <a:extLst>
                    <a:ext uri="{9D8B030D-6E8A-4147-A177-3AD203B41FA5}">
                      <a16:colId xmlns:a16="http://schemas.microsoft.com/office/drawing/2014/main" val="3918627223"/>
                    </a:ext>
                  </a:extLst>
                </a:gridCol>
              </a:tblGrid>
              <a:tr h="1476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Проект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100%/ипотека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КСПП/рассрочка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79595"/>
                  </a:ext>
                </a:extLst>
              </a:tr>
              <a:tr h="188992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The Lake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r>
                        <a:rPr lang="ru-RU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,0%</a:t>
                      </a:r>
                      <a:endParaRPr lang="en-US" sz="1100" b="1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671831"/>
                  </a:ext>
                </a:extLst>
              </a:tr>
              <a:tr h="18038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Sydney Prime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r>
                        <a:rPr lang="ru-RU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,5%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884650"/>
                  </a:ext>
                </a:extLst>
              </a:tr>
              <a:tr h="143793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Sydney City</a:t>
                      </a:r>
                      <a:endParaRPr lang="ru-RU" sz="900" dirty="0"/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</a:t>
                      </a:r>
                      <a:r>
                        <a:rPr kumimoji="0" lang="ru-RU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,</a:t>
                      </a: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</a:t>
                      </a:r>
                      <a:r>
                        <a:rPr kumimoji="0" lang="ru-RU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860307"/>
                  </a:ext>
                </a:extLst>
              </a:tr>
              <a:tr h="18960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Режиссер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</a:t>
                      </a:r>
                      <a:r>
                        <a:rPr kumimoji="0" lang="ru-RU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,</a:t>
                      </a: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</a:t>
                      </a:r>
                      <a:r>
                        <a:rPr kumimoji="0" lang="ru-RU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855999"/>
                  </a:ext>
                </a:extLst>
              </a:tr>
              <a:tr h="13380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Архитектор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</a:t>
                      </a:r>
                      <a:r>
                        <a:rPr kumimoji="0" lang="ru-RU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,</a:t>
                      </a: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</a:t>
                      </a:r>
                      <a:r>
                        <a:rPr kumimoji="0" lang="ru-RU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543919"/>
                  </a:ext>
                </a:extLst>
              </a:tr>
              <a:tr h="17341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Rotterdam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</a:t>
                      </a:r>
                      <a:r>
                        <a:rPr kumimoji="0" lang="ru-RU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,</a:t>
                      </a: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</a:t>
                      </a:r>
                      <a:r>
                        <a:rPr kumimoji="0" lang="ru-RU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942240"/>
                  </a:ext>
                </a:extLst>
              </a:tr>
              <a:tr h="180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Sky Garden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3,5%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283937"/>
                  </a:ext>
                </a:extLst>
              </a:tr>
              <a:tr h="16757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Рихард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310200"/>
                  </a:ext>
                </a:extLst>
              </a:tr>
              <a:tr h="188992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Движение.Говорово</a:t>
                      </a:r>
                      <a:endParaRPr lang="en-US" sz="900" b="1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</a:t>
                      </a:r>
                      <a:r>
                        <a:rPr kumimoji="0" lang="ru-RU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,</a:t>
                      </a:r>
                      <a:r>
                        <a: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</a:t>
                      </a:r>
                      <a:r>
                        <a:rPr kumimoji="0" lang="ru-RU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  <a:endParaRPr kumimoji="0" lang="ru-RU" sz="11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79646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00033"/>
                  </a:ext>
                </a:extLst>
              </a:tr>
              <a:tr h="18899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Движение.Тушино (апарт-отель)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</a:t>
                      </a:r>
                      <a:r>
                        <a:rPr kumimoji="0" lang="ru-RU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,</a:t>
                      </a: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</a:t>
                      </a:r>
                      <a:r>
                        <a:rPr kumimoji="0" lang="ru-RU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557499"/>
                  </a:ext>
                </a:extLst>
              </a:tr>
              <a:tr h="19374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Движение.Тушино (апартаменты) 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3,</a:t>
                      </a: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</a:t>
                      </a:r>
                      <a:r>
                        <a:rPr kumimoji="0" lang="ru-RU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83225"/>
                  </a:ext>
                </a:extLst>
              </a:tr>
              <a:tr h="19374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Датский квартал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495700"/>
                  </a:ext>
                </a:extLst>
              </a:tr>
              <a:tr h="12750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Римский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3,5%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107229"/>
                  </a:ext>
                </a:extLst>
              </a:tr>
              <a:tr h="18155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Скандинавский 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/>
                </a:tc>
                <a:extLst>
                  <a:ext uri="{0D108BD9-81ED-4DB2-BD59-A6C34878D82A}">
                    <a16:rowId xmlns:a16="http://schemas.microsoft.com/office/drawing/2014/main" val="2221058112"/>
                  </a:ext>
                </a:extLst>
              </a:tr>
              <a:tr h="18899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Южная Битца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477709"/>
                  </a:ext>
                </a:extLst>
              </a:tr>
              <a:tr h="18899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Лермонтовский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216395"/>
                  </a:ext>
                </a:extLst>
              </a:tr>
              <a:tr h="21885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Ленинградский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13224"/>
                  </a:ext>
                </a:extLst>
              </a:tr>
              <a:tr h="18947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Южный </a:t>
                      </a:r>
                      <a:r>
                        <a:rPr lang="ru-RU" sz="9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</a:t>
                      </a:r>
                      <a:r>
                        <a:rPr lang="en-US" sz="9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NEW)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9761584"/>
                  </a:ext>
                </a:extLst>
              </a:tr>
              <a:tr h="18899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Донской </a:t>
                      </a:r>
                      <a:r>
                        <a:rPr lang="ru-RU" sz="9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</a:t>
                      </a:r>
                      <a:r>
                        <a:rPr lang="en-US" sz="9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NEW)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285936"/>
                  </a:ext>
                </a:extLst>
              </a:tr>
              <a:tr h="21885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Шереметьевский </a:t>
                      </a:r>
                      <a:r>
                        <a:rPr lang="ru-RU" sz="9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</a:t>
                      </a:r>
                      <a:r>
                        <a:rPr lang="en-US" sz="9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NEW)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629768"/>
                  </a:ext>
                </a:extLst>
              </a:tr>
              <a:tr h="18899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Жаворонки </a:t>
                      </a:r>
                      <a:r>
                        <a:rPr lang="ru-RU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Клаб</a:t>
                      </a:r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9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</a:t>
                      </a:r>
                      <a:r>
                        <a:rPr lang="en-US" sz="9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NEW)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</a:t>
                      </a:r>
                      <a:r>
                        <a:rPr kumimoji="0" lang="ru-RU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,</a:t>
                      </a: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</a:t>
                      </a:r>
                      <a:r>
                        <a:rPr kumimoji="0" lang="ru-RU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652760"/>
                  </a:ext>
                </a:extLst>
              </a:tr>
              <a:tr h="188992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Сабурово</a:t>
                      </a:r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Клаб</a:t>
                      </a:r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9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</a:t>
                      </a:r>
                      <a:r>
                        <a:rPr lang="en-US" sz="9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NEW)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</a:t>
                      </a:r>
                      <a:r>
                        <a:rPr kumimoji="0" lang="ru-RU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,</a:t>
                      </a: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</a:t>
                      </a:r>
                      <a:r>
                        <a:rPr kumimoji="0" lang="ru-RU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965004"/>
                  </a:ext>
                </a:extLst>
              </a:tr>
              <a:tr h="18046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Парк Апрель </a:t>
                      </a:r>
                      <a:endParaRPr lang="ru-RU" sz="900" b="1" i="0" u="none" strike="noStrike" dirty="0">
                        <a:solidFill>
                          <a:srgbClr val="E46C0A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en-US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</a:t>
                      </a:r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  <a:r>
                        <a:rPr lang="en-US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913399"/>
                  </a:ext>
                </a:extLst>
              </a:tr>
              <a:tr h="18899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Молодежный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863796"/>
                  </a:ext>
                </a:extLst>
              </a:tr>
              <a:tr h="11580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Дружба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881324"/>
                  </a:ext>
                </a:extLst>
              </a:tr>
              <a:tr h="1613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Олимп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1057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Флагман Владивосток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9785980"/>
                  </a:ext>
                </a:extLst>
              </a:tr>
              <a:tr h="1140382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При 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реализации в отчетном периоде ОН на сумму свыше 500 </a:t>
                      </a:r>
                      <a:r>
                        <a:rPr lang="ru-RU" sz="8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млн.руб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., вознаграждение увеличивается на 0,5% </a:t>
                      </a:r>
                    </a:p>
                    <a:p>
                      <a:pPr algn="l" fontAlgn="b"/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(иск. ЖК «Парк Апрель», </a:t>
                      </a:r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Sydney Prime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Жаворонки </a:t>
                      </a:r>
                      <a:r>
                        <a:rPr lang="ru-RU" sz="8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Клаб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</a:t>
                      </a:r>
                      <a:r>
                        <a:rPr lang="ru-RU" sz="8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Сабурово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8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Клаб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).</a:t>
                      </a:r>
                    </a:p>
                    <a:p>
                      <a:pPr algn="l" fontAlgn="b"/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Максимальная комиссия за реализацию квартир из объема инвестора по проекту Южная Битца-1%</a:t>
                      </a:r>
                    </a:p>
                    <a:p>
                      <a:pPr algn="l" fontAlgn="b"/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Максимальная комиссия при использовании клиентом сертификата на субсидию от ГБУ г. Москвы-1,5%</a:t>
                      </a:r>
                      <a:b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</a:t>
                      </a:r>
                      <a:r>
                        <a:rPr lang="ru-RU" sz="800" b="0" i="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ри покупке по </a:t>
                      </a:r>
                      <a:r>
                        <a:rPr lang="ru-RU" sz="800" b="0" i="0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траншевой</a:t>
                      </a:r>
                      <a:r>
                        <a:rPr lang="ru-RU" sz="800" b="0" i="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ипотеке недвижимости в проектах Парк Апрель, Жаворонки </a:t>
                      </a:r>
                      <a:r>
                        <a:rPr lang="ru-RU" sz="800" b="0" i="0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Клаб</a:t>
                      </a:r>
                      <a:r>
                        <a:rPr lang="ru-RU" sz="800" b="0" i="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, </a:t>
                      </a:r>
                      <a:r>
                        <a:rPr lang="ru-RU" sz="800" b="0" i="0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Сабурово</a:t>
                      </a:r>
                      <a:r>
                        <a:rPr lang="ru-RU" sz="800" b="0" i="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</a:t>
                      </a:r>
                      <a:r>
                        <a:rPr lang="ru-RU" sz="800" b="0" i="0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Клаб</a:t>
                      </a:r>
                      <a:r>
                        <a:rPr lang="ru-RU" sz="800" b="0" i="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комиссия выплачивается исходя из суммы поступлений денежных средств (</a:t>
                      </a:r>
                      <a:r>
                        <a:rPr lang="ru-RU" sz="800" b="0" i="0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ПВ+транш</a:t>
                      </a:r>
                      <a:r>
                        <a:rPr lang="ru-RU" sz="800" b="0" i="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): 0,5 КВ при поступлении до 50% стоимости недвижимости и  доплата 0,5 КВ при поступлении более 50% стоимости недвижимости. </a:t>
                      </a:r>
                      <a:br>
                        <a:rPr lang="ru-RU" sz="8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ru-RU" sz="800" b="0" i="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При покупке по акции «Ипотека с ПВ 5%» вознаграждение выплачивается по схеме: 0,5 КВ при поступлении 5% ПВ, доплата   0,5 КВ осуществляется  при поступлении оставшейся стоимости договора.</a:t>
                      </a:r>
                      <a:endParaRPr lang="en-US" sz="80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751602"/>
                  </a:ext>
                </a:extLst>
              </a:tr>
            </a:tbl>
          </a:graphicData>
        </a:graphic>
      </p:graphicFrame>
      <p:pic>
        <p:nvPicPr>
          <p:cNvPr id="4" name="Рисунок 3" descr="Изображение выглядит как окно, строительство, на открытом воздухе, дом&#10;&#10;Автоматически созданное описание">
            <a:extLst>
              <a:ext uri="{FF2B5EF4-FFF2-40B4-BE49-F238E27FC236}">
                <a16:creationId xmlns:a16="http://schemas.microsoft.com/office/drawing/2014/main" id="{866D0516-0EAB-42E4-A6F7-ED9BE035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72798"/>
            <a:ext cx="6057899" cy="553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18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04F39D-ACEB-5557-77D7-915E5A259F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600" y="6224079"/>
            <a:ext cx="843281" cy="283571"/>
          </a:xfrm>
          <a:prstGeom prst="rect">
            <a:avLst/>
          </a:prstGeom>
        </p:spPr>
      </p:pic>
      <p:sp>
        <p:nvSpPr>
          <p:cNvPr id="9" name="Текст 5">
            <a:extLst>
              <a:ext uri="{FF2B5EF4-FFF2-40B4-BE49-F238E27FC236}">
                <a16:creationId xmlns:a16="http://schemas.microsoft.com/office/drawing/2014/main" id="{23E8AB7A-810B-8D2D-4949-3AA2518707CC}"/>
              </a:ext>
            </a:extLst>
          </p:cNvPr>
          <p:cNvSpPr txBox="1">
            <a:spLocks/>
          </p:cNvSpPr>
          <p:nvPr/>
        </p:nvSpPr>
        <p:spPr>
          <a:xfrm>
            <a:off x="152400" y="-66964"/>
            <a:ext cx="7391400" cy="63976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Размер комиссионного вознаграждения (КВ),</a:t>
            </a:r>
          </a:p>
          <a:p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 заключении договора бронирования с 01.06.2023 по 30.06.2023</a:t>
            </a:r>
          </a:p>
        </p:txBody>
      </p:sp>
      <p:sp>
        <p:nvSpPr>
          <p:cNvPr id="11" name="Овал 18">
            <a:extLst>
              <a:ext uri="{FF2B5EF4-FFF2-40B4-BE49-F238E27FC236}">
                <a16:creationId xmlns:a16="http://schemas.microsoft.com/office/drawing/2014/main" id="{AC2171E7-DD4A-40C5-A1E4-3F4D69D90935}"/>
              </a:ext>
            </a:extLst>
          </p:cNvPr>
          <p:cNvSpPr/>
          <p:nvPr/>
        </p:nvSpPr>
        <p:spPr>
          <a:xfrm>
            <a:off x="2514600" y="1011669"/>
            <a:ext cx="9677400" cy="5521351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7021044" y="694855"/>
                </a:moveTo>
                <a:cubicBezTo>
                  <a:pt x="7018423" y="694855"/>
                  <a:pt x="7015802" y="694861"/>
                  <a:pt x="7013185" y="695252"/>
                </a:cubicBezTo>
                <a:lnTo>
                  <a:pt x="7028903" y="695252"/>
                </a:lnTo>
                <a:close/>
                <a:moveTo>
                  <a:pt x="6665563" y="694855"/>
                </a:moveTo>
                <a:cubicBezTo>
                  <a:pt x="6662942" y="694855"/>
                  <a:pt x="6660322" y="694861"/>
                  <a:pt x="6657705" y="695252"/>
                </a:cubicBezTo>
                <a:lnTo>
                  <a:pt x="6673422" y="695252"/>
                </a:lnTo>
                <a:close/>
                <a:moveTo>
                  <a:pt x="5609037" y="694855"/>
                </a:moveTo>
                <a:cubicBezTo>
                  <a:pt x="4572457" y="694855"/>
                  <a:pt x="3732142" y="1535169"/>
                  <a:pt x="3732142" y="2571750"/>
                </a:cubicBezTo>
                <a:cubicBezTo>
                  <a:pt x="3732142" y="3608330"/>
                  <a:pt x="4572457" y="4448644"/>
                  <a:pt x="5609037" y="4448644"/>
                </a:cubicBezTo>
                <a:cubicBezTo>
                  <a:pt x="6490144" y="4448644"/>
                  <a:pt x="7229444" y="3841498"/>
                  <a:pt x="7429232" y="3022219"/>
                </a:cubicBezTo>
                <a:lnTo>
                  <a:pt x="7429232" y="4285205"/>
                </a:lnTo>
                <a:cubicBezTo>
                  <a:pt x="8037408" y="4015188"/>
                  <a:pt x="8474436" y="3430557"/>
                  <a:pt x="8534460" y="2737861"/>
                </a:cubicBezTo>
                <a:lnTo>
                  <a:pt x="8534460" y="3678555"/>
                </a:lnTo>
                <a:cubicBezTo>
                  <a:pt x="8763615" y="3369248"/>
                  <a:pt x="8897938" y="2986186"/>
                  <a:pt x="8897938" y="2571750"/>
                </a:cubicBezTo>
                <a:cubicBezTo>
                  <a:pt x="8897938" y="2157314"/>
                  <a:pt x="8763615" y="1774251"/>
                  <a:pt x="8534460" y="1464945"/>
                </a:cubicBezTo>
                <a:lnTo>
                  <a:pt x="8534460" y="2405640"/>
                </a:lnTo>
                <a:cubicBezTo>
                  <a:pt x="8474436" y="1712943"/>
                  <a:pt x="8037408" y="1128311"/>
                  <a:pt x="7429232" y="858295"/>
                </a:cubicBezTo>
                <a:lnTo>
                  <a:pt x="7429232" y="2121280"/>
                </a:lnTo>
                <a:cubicBezTo>
                  <a:pt x="7229444" y="1302001"/>
                  <a:pt x="6490144" y="694855"/>
                  <a:pt x="5609037" y="69485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C8EB6ED6-F682-4D06-8D4B-329317D82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246496"/>
              </p:ext>
            </p:extLst>
          </p:nvPr>
        </p:nvGraphicFramePr>
        <p:xfrm>
          <a:off x="117443" y="475373"/>
          <a:ext cx="6283357" cy="63549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76839">
                  <a:extLst>
                    <a:ext uri="{9D8B030D-6E8A-4147-A177-3AD203B41FA5}">
                      <a16:colId xmlns:a16="http://schemas.microsoft.com/office/drawing/2014/main" val="2834775079"/>
                    </a:ext>
                  </a:extLst>
                </a:gridCol>
                <a:gridCol w="1492872">
                  <a:extLst>
                    <a:ext uri="{9D8B030D-6E8A-4147-A177-3AD203B41FA5}">
                      <a16:colId xmlns:a16="http://schemas.microsoft.com/office/drawing/2014/main" val="2316486422"/>
                    </a:ext>
                  </a:extLst>
                </a:gridCol>
                <a:gridCol w="1713646">
                  <a:extLst>
                    <a:ext uri="{9D8B030D-6E8A-4147-A177-3AD203B41FA5}">
                      <a16:colId xmlns:a16="http://schemas.microsoft.com/office/drawing/2014/main" val="3918627223"/>
                    </a:ext>
                  </a:extLst>
                </a:gridCol>
              </a:tblGrid>
              <a:tr h="2265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Проект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100%/ипотека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КСПП/рассрочка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795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The Lake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,0%</a:t>
                      </a:r>
                      <a:endParaRPr lang="en-US" sz="1400" b="1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671831"/>
                  </a:ext>
                </a:extLst>
              </a:tr>
              <a:tr h="15588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Sydney Prime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884650"/>
                  </a:ext>
                </a:extLst>
              </a:tr>
              <a:tr h="240419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Sydney City</a:t>
                      </a:r>
                      <a:endParaRPr lang="ru-RU" sz="1000" dirty="0"/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</a:t>
                      </a: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,</a:t>
                      </a: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</a:t>
                      </a: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8603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Режиссер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</a:t>
                      </a: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,</a:t>
                      </a: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</a:t>
                      </a: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855999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Архитектор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</a:t>
                      </a: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,</a:t>
                      </a: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</a:t>
                      </a: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543919"/>
                  </a:ext>
                </a:extLst>
              </a:tr>
              <a:tr h="25359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Rotterdam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</a:t>
                      </a: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,</a:t>
                      </a: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</a:t>
                      </a: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942240"/>
                  </a:ext>
                </a:extLst>
              </a:tr>
              <a:tr h="23693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Sky Garden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283937"/>
                  </a:ext>
                </a:extLst>
              </a:tr>
              <a:tr h="17739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Рихард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310200"/>
                  </a:ext>
                </a:extLst>
              </a:tr>
              <a:tr h="185720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Движение.Говорово</a:t>
                      </a:r>
                      <a:endParaRPr lang="en-US" sz="1000" b="1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</a:t>
                      </a:r>
                      <a:r>
                        <a:rPr kumimoji="0" lang="ru-RU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,</a:t>
                      </a:r>
                      <a:r>
                        <a: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</a:t>
                      </a:r>
                      <a:r>
                        <a:rPr kumimoji="0" lang="ru-RU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79646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00033"/>
                  </a:ext>
                </a:extLst>
              </a:tr>
              <a:tr h="19405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Движение.Тушино (апарт-отель)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</a:t>
                      </a: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,</a:t>
                      </a: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</a:t>
                      </a: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557499"/>
                  </a:ext>
                </a:extLst>
              </a:tr>
              <a:tr h="20238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Движение.Тушино (апартаменты) 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3,</a:t>
                      </a: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</a:t>
                      </a: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83225"/>
                  </a:ext>
                </a:extLst>
              </a:tr>
              <a:tr h="20238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Датский квартал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495700"/>
                  </a:ext>
                </a:extLst>
              </a:tr>
              <a:tr h="2107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Римский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107229"/>
                  </a:ext>
                </a:extLst>
              </a:tr>
              <a:tr h="21904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Скандинавский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/>
                </a:tc>
                <a:extLst>
                  <a:ext uri="{0D108BD9-81ED-4DB2-BD59-A6C34878D82A}">
                    <a16:rowId xmlns:a16="http://schemas.microsoft.com/office/drawing/2014/main" val="2221058112"/>
                  </a:ext>
                </a:extLst>
              </a:tr>
              <a:tr h="15827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Южная Битца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477709"/>
                  </a:ext>
                </a:extLst>
              </a:tr>
              <a:tr h="159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Лермонтовский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21639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Ленинградский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1322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Южный </a:t>
                      </a:r>
                      <a:r>
                        <a:rPr lang="ru-RU" sz="10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</a:t>
                      </a:r>
                      <a:r>
                        <a:rPr lang="en-US" sz="10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NEW)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9761584"/>
                  </a:ext>
                </a:extLst>
              </a:tr>
              <a:tr h="16783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Донской </a:t>
                      </a:r>
                      <a:r>
                        <a:rPr lang="ru-RU" sz="10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</a:t>
                      </a:r>
                      <a:r>
                        <a:rPr lang="en-US" sz="10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NEW)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28593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Шереметьевский </a:t>
                      </a:r>
                      <a:r>
                        <a:rPr lang="ru-RU" sz="10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</a:t>
                      </a:r>
                      <a:r>
                        <a:rPr lang="en-US" sz="10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NEW)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629768"/>
                  </a:ext>
                </a:extLst>
              </a:tr>
              <a:tr h="18609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Парк Апрель </a:t>
                      </a:r>
                      <a:endParaRPr lang="ru-RU" sz="1000" b="1" i="0" u="none" strike="noStrike" dirty="0">
                        <a:solidFill>
                          <a:srgbClr val="E46C0A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en-US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</a:t>
                      </a:r>
                      <a:r>
                        <a:rPr lang="ru-RU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  <a:r>
                        <a:rPr lang="en-US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913399"/>
                  </a:ext>
                </a:extLst>
              </a:tr>
              <a:tr h="17616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Молодежный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863796"/>
                  </a:ext>
                </a:extLst>
              </a:tr>
              <a:tr h="18449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Дружба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881324"/>
                  </a:ext>
                </a:extLst>
              </a:tr>
              <a:tr h="19282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Олимп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105793"/>
                  </a:ext>
                </a:extLst>
              </a:tr>
              <a:tr h="536604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При 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реализации в отчетном периоде ОН на сумму свыше 500 </a:t>
                      </a:r>
                      <a:r>
                        <a:rPr lang="ru-RU" sz="8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млн.руб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., вознаграждение увеличивается на 0,5% </a:t>
                      </a:r>
                    </a:p>
                    <a:p>
                      <a:pPr algn="l" fontAlgn="b"/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(иск. ЖК «Парк </a:t>
                      </a:r>
                      <a:r>
                        <a:rPr lang="ru-RU" sz="80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Апрель» и </a:t>
                      </a:r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Sydney Prime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).</a:t>
                      </a:r>
                    </a:p>
                    <a:p>
                      <a:pPr algn="l" fontAlgn="b"/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Максимальная комиссия за реализацию квартир из объема инвестора по проекту Южная Битца-1%</a:t>
                      </a:r>
                    </a:p>
                    <a:p>
                      <a:pPr algn="l" fontAlgn="b"/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Максимальная комиссия при использовании клиентом сертификата на субсидию от ГБУ г. Москвы-1,5%</a:t>
                      </a:r>
                      <a:b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При покупке по акции «Ипотека с ПВ 5%» вознаграждение выплачивается по схеме: 0,5 КВ при поступлении 5% ПВ, доплата  0,5 КВ осуществляется  при поступлении оставшейся стоимости договора. </a:t>
                      </a:r>
                      <a:endParaRPr lang="en-US" sz="80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751602"/>
                  </a:ext>
                </a:extLst>
              </a:tr>
            </a:tbl>
          </a:graphicData>
        </a:graphic>
      </p:graphicFrame>
      <p:pic>
        <p:nvPicPr>
          <p:cNvPr id="3" name="Рисунок 2" descr="Изображение выглядит как строительство, небоскреб, Дом-башня, линия горизонта&#10;&#10;Автоматически созданное описание">
            <a:extLst>
              <a:ext uri="{FF2B5EF4-FFF2-40B4-BE49-F238E27FC236}">
                <a16:creationId xmlns:a16="http://schemas.microsoft.com/office/drawing/2014/main" id="{8012990A-741B-4E66-BDF2-FF9538ACF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862" y="930102"/>
            <a:ext cx="6404138" cy="507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97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04F39D-ACEB-5557-77D7-915E5A259F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600" y="6224079"/>
            <a:ext cx="843281" cy="283571"/>
          </a:xfrm>
          <a:prstGeom prst="rect">
            <a:avLst/>
          </a:prstGeom>
        </p:spPr>
      </p:pic>
      <p:sp>
        <p:nvSpPr>
          <p:cNvPr id="9" name="Текст 5">
            <a:extLst>
              <a:ext uri="{FF2B5EF4-FFF2-40B4-BE49-F238E27FC236}">
                <a16:creationId xmlns:a16="http://schemas.microsoft.com/office/drawing/2014/main" id="{23E8AB7A-810B-8D2D-4949-3AA2518707CC}"/>
              </a:ext>
            </a:extLst>
          </p:cNvPr>
          <p:cNvSpPr txBox="1">
            <a:spLocks/>
          </p:cNvSpPr>
          <p:nvPr/>
        </p:nvSpPr>
        <p:spPr>
          <a:xfrm>
            <a:off x="152400" y="92837"/>
            <a:ext cx="7391400" cy="63976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Размер комиссионного вознаграждения (КВ),</a:t>
            </a:r>
          </a:p>
          <a:p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 заключении договора бронирования с 01.05.2023 по 31.05.2023</a:t>
            </a:r>
          </a:p>
        </p:txBody>
      </p:sp>
      <p:sp>
        <p:nvSpPr>
          <p:cNvPr id="4" name="Овал 18">
            <a:extLst>
              <a:ext uri="{FF2B5EF4-FFF2-40B4-BE49-F238E27FC236}">
                <a16:creationId xmlns:a16="http://schemas.microsoft.com/office/drawing/2014/main" id="{96B76A0E-C433-4F98-2CC7-6248084365D6}"/>
              </a:ext>
            </a:extLst>
          </p:cNvPr>
          <p:cNvSpPr/>
          <p:nvPr/>
        </p:nvSpPr>
        <p:spPr>
          <a:xfrm>
            <a:off x="2438400" y="983157"/>
            <a:ext cx="9677400" cy="5521351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7021044" y="694855"/>
                </a:moveTo>
                <a:cubicBezTo>
                  <a:pt x="7018423" y="694855"/>
                  <a:pt x="7015802" y="694861"/>
                  <a:pt x="7013185" y="695252"/>
                </a:cubicBezTo>
                <a:lnTo>
                  <a:pt x="7028903" y="695252"/>
                </a:lnTo>
                <a:close/>
                <a:moveTo>
                  <a:pt x="6665563" y="694855"/>
                </a:moveTo>
                <a:cubicBezTo>
                  <a:pt x="6662942" y="694855"/>
                  <a:pt x="6660322" y="694861"/>
                  <a:pt x="6657705" y="695252"/>
                </a:cubicBezTo>
                <a:lnTo>
                  <a:pt x="6673422" y="695252"/>
                </a:lnTo>
                <a:close/>
                <a:moveTo>
                  <a:pt x="5609037" y="694855"/>
                </a:moveTo>
                <a:cubicBezTo>
                  <a:pt x="4572457" y="694855"/>
                  <a:pt x="3732142" y="1535169"/>
                  <a:pt x="3732142" y="2571750"/>
                </a:cubicBezTo>
                <a:cubicBezTo>
                  <a:pt x="3732142" y="3608330"/>
                  <a:pt x="4572457" y="4448644"/>
                  <a:pt x="5609037" y="4448644"/>
                </a:cubicBezTo>
                <a:cubicBezTo>
                  <a:pt x="6490144" y="4448644"/>
                  <a:pt x="7229444" y="3841498"/>
                  <a:pt x="7429232" y="3022219"/>
                </a:cubicBezTo>
                <a:lnTo>
                  <a:pt x="7429232" y="4285205"/>
                </a:lnTo>
                <a:cubicBezTo>
                  <a:pt x="8037408" y="4015188"/>
                  <a:pt x="8474436" y="3430557"/>
                  <a:pt x="8534460" y="2737861"/>
                </a:cubicBezTo>
                <a:lnTo>
                  <a:pt x="8534460" y="3678555"/>
                </a:lnTo>
                <a:cubicBezTo>
                  <a:pt x="8763615" y="3369248"/>
                  <a:pt x="8897938" y="2986186"/>
                  <a:pt x="8897938" y="2571750"/>
                </a:cubicBezTo>
                <a:cubicBezTo>
                  <a:pt x="8897938" y="2157314"/>
                  <a:pt x="8763615" y="1774251"/>
                  <a:pt x="8534460" y="1464945"/>
                </a:cubicBezTo>
                <a:lnTo>
                  <a:pt x="8534460" y="2405640"/>
                </a:lnTo>
                <a:cubicBezTo>
                  <a:pt x="8474436" y="1712943"/>
                  <a:pt x="8037408" y="1128311"/>
                  <a:pt x="7429232" y="858295"/>
                </a:cubicBezTo>
                <a:lnTo>
                  <a:pt x="7429232" y="2121280"/>
                </a:lnTo>
                <a:cubicBezTo>
                  <a:pt x="7229444" y="1302001"/>
                  <a:pt x="6490144" y="694855"/>
                  <a:pt x="5609037" y="69485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C8EB6ED6-F682-4D06-8D4B-329317D828CE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677441"/>
          <a:ext cx="6017704" cy="61346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46754">
                  <a:extLst>
                    <a:ext uri="{9D8B030D-6E8A-4147-A177-3AD203B41FA5}">
                      <a16:colId xmlns:a16="http://schemas.microsoft.com/office/drawing/2014/main" val="2834775079"/>
                    </a:ext>
                  </a:extLst>
                </a:gridCol>
                <a:gridCol w="1429755">
                  <a:extLst>
                    <a:ext uri="{9D8B030D-6E8A-4147-A177-3AD203B41FA5}">
                      <a16:colId xmlns:a16="http://schemas.microsoft.com/office/drawing/2014/main" val="2316486422"/>
                    </a:ext>
                  </a:extLst>
                </a:gridCol>
                <a:gridCol w="1641195">
                  <a:extLst>
                    <a:ext uri="{9D8B030D-6E8A-4147-A177-3AD203B41FA5}">
                      <a16:colId xmlns:a16="http://schemas.microsoft.com/office/drawing/2014/main" val="3918627223"/>
                    </a:ext>
                  </a:extLst>
                </a:gridCol>
              </a:tblGrid>
              <a:tr h="2265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Проект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100%/ипотека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КСПП/рассрочка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795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The Lake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en-US" sz="1400" b="1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671831"/>
                  </a:ext>
                </a:extLst>
              </a:tr>
              <a:tr h="15588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Sydney Prime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884650"/>
                  </a:ext>
                </a:extLst>
              </a:tr>
              <a:tr h="240419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Sydney City</a:t>
                      </a:r>
                      <a:endParaRPr lang="ru-RU" sz="1000" dirty="0"/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4%</a:t>
                      </a:r>
                      <a:endParaRPr lang="ru-RU" sz="1400" dirty="0"/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8603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Режиссер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</a:t>
                      </a:r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855999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Архитектор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</a:t>
                      </a:r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543919"/>
                  </a:ext>
                </a:extLst>
              </a:tr>
              <a:tr h="25359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Rotterdam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942240"/>
                  </a:ext>
                </a:extLst>
              </a:tr>
              <a:tr h="23693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Sky Garden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283937"/>
                  </a:ext>
                </a:extLst>
              </a:tr>
              <a:tr h="17739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Рихард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310200"/>
                  </a:ext>
                </a:extLst>
              </a:tr>
              <a:tr h="185720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Движение.Говорово</a:t>
                      </a:r>
                      <a:endParaRPr lang="en-US" sz="1000" b="1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00033"/>
                  </a:ext>
                </a:extLst>
              </a:tr>
              <a:tr h="19405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Движение.Тушино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557499"/>
                  </a:ext>
                </a:extLst>
              </a:tr>
              <a:tr h="20238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Датский квартал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495700"/>
                  </a:ext>
                </a:extLst>
              </a:tr>
              <a:tr h="2107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Римский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107229"/>
                  </a:ext>
                </a:extLst>
              </a:tr>
              <a:tr h="21904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Скандинавский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/>
                </a:tc>
                <a:extLst>
                  <a:ext uri="{0D108BD9-81ED-4DB2-BD59-A6C34878D82A}">
                    <a16:rowId xmlns:a16="http://schemas.microsoft.com/office/drawing/2014/main" val="2221058112"/>
                  </a:ext>
                </a:extLst>
              </a:tr>
              <a:tr h="15827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Южная Битца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477709"/>
                  </a:ext>
                </a:extLst>
              </a:tr>
              <a:tr h="159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Лермонтовский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21639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Ленинградский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1322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Южный </a:t>
                      </a:r>
                      <a:r>
                        <a:rPr lang="ru-RU" sz="10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</a:t>
                      </a:r>
                      <a:r>
                        <a:rPr lang="en-US" sz="10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NEW)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9761584"/>
                  </a:ext>
                </a:extLst>
              </a:tr>
              <a:tr h="16783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Донской </a:t>
                      </a:r>
                      <a:r>
                        <a:rPr lang="ru-RU" sz="10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</a:t>
                      </a:r>
                      <a:r>
                        <a:rPr lang="en-US" sz="10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NEW)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28593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Шереметьевский </a:t>
                      </a:r>
                      <a:r>
                        <a:rPr lang="ru-RU" sz="10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</a:t>
                      </a:r>
                      <a:r>
                        <a:rPr lang="en-US" sz="10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NEW)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629768"/>
                  </a:ext>
                </a:extLst>
              </a:tr>
              <a:tr h="18609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Парк Апрель </a:t>
                      </a:r>
                      <a:r>
                        <a:rPr lang="ru-RU" sz="10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</a:t>
                      </a:r>
                      <a:r>
                        <a:rPr lang="en-US" sz="10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NEW)</a:t>
                      </a:r>
                      <a:endParaRPr lang="ru-RU" sz="1000" b="1" i="0" u="none" strike="noStrike" dirty="0">
                        <a:solidFill>
                          <a:srgbClr val="E46C0A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en-US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</a:t>
                      </a:r>
                      <a:r>
                        <a:rPr lang="ru-RU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  <a:r>
                        <a:rPr lang="en-US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913399"/>
                  </a:ext>
                </a:extLst>
              </a:tr>
              <a:tr h="17616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Молодежный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863796"/>
                  </a:ext>
                </a:extLst>
              </a:tr>
              <a:tr h="18449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Дружба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881324"/>
                  </a:ext>
                </a:extLst>
              </a:tr>
              <a:tr h="19282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Олимп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105793"/>
                  </a:ext>
                </a:extLst>
              </a:tr>
              <a:tr h="536604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случае реализации объектов недвижимости в отчетном периоде на сумму свыше 500 </a:t>
                      </a:r>
                      <a:r>
                        <a:rPr lang="ru-RU" sz="8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млн.рублей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размер вознаграждения на каждый объект недвижимости увеличивается на 0,5% в данном отчетном периоде (исключая ЖК «Парк Апрель», апарт-комплекс </a:t>
                      </a:r>
                      <a:r>
                        <a:rPr lang="ru-RU" sz="8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Движение.Говорово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и </a:t>
                      </a:r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Sydney Prime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).</a:t>
                      </a:r>
                    </a:p>
                    <a:p>
                      <a:pPr algn="l" fontAlgn="b"/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Максимальная комиссия за реализацию квартир из объема инвестора по проекту Южная Битца-1%</a:t>
                      </a:r>
                    </a:p>
                    <a:p>
                      <a:pPr algn="l" fontAlgn="b"/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Максимальная комиссия при использовании клиентом сертификата на субсидию от ГБУ г. Москвы-1,5%</a:t>
                      </a:r>
                      <a:endParaRPr lang="en-US" sz="80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751602"/>
                  </a:ext>
                </a:extLst>
              </a:tr>
            </a:tbl>
          </a:graphicData>
        </a:graphic>
      </p:graphicFrame>
      <p:pic>
        <p:nvPicPr>
          <p:cNvPr id="1030" name="Picture 6" descr="9881 (1025×774)">
            <a:extLst>
              <a:ext uri="{FF2B5EF4-FFF2-40B4-BE49-F238E27FC236}">
                <a16:creationId xmlns:a16="http://schemas.microsoft.com/office/drawing/2014/main" id="{7408236F-7714-41E4-8D9D-920A81FE6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55303"/>
            <a:ext cx="6279229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546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5">
            <a:extLst>
              <a:ext uri="{FF2B5EF4-FFF2-40B4-BE49-F238E27FC236}">
                <a16:creationId xmlns:a16="http://schemas.microsoft.com/office/drawing/2014/main" id="{23E8AB7A-810B-8D2D-4949-3AA2518707CC}"/>
              </a:ext>
            </a:extLst>
          </p:cNvPr>
          <p:cNvSpPr txBox="1">
            <a:spLocks/>
          </p:cNvSpPr>
          <p:nvPr/>
        </p:nvSpPr>
        <p:spPr>
          <a:xfrm>
            <a:off x="152400" y="92837"/>
            <a:ext cx="7391400" cy="63976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Размер комиссионного вознаграждения (КВ),</a:t>
            </a:r>
          </a:p>
          <a:p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 заключении договора бронирования с 14.04.2023 по 3</a:t>
            </a:r>
            <a:r>
              <a:rPr lang="en-US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</a:t>
            </a:r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.0</a:t>
            </a:r>
            <a:r>
              <a:rPr lang="en-US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.2023</a:t>
            </a:r>
          </a:p>
        </p:txBody>
      </p:sp>
      <p:sp>
        <p:nvSpPr>
          <p:cNvPr id="4" name="Овал 18">
            <a:extLst>
              <a:ext uri="{FF2B5EF4-FFF2-40B4-BE49-F238E27FC236}">
                <a16:creationId xmlns:a16="http://schemas.microsoft.com/office/drawing/2014/main" id="{96B76A0E-C433-4F98-2CC7-6248084365D6}"/>
              </a:ext>
            </a:extLst>
          </p:cNvPr>
          <p:cNvSpPr/>
          <p:nvPr/>
        </p:nvSpPr>
        <p:spPr>
          <a:xfrm>
            <a:off x="2438400" y="685800"/>
            <a:ext cx="9677400" cy="5521351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7021044" y="694855"/>
                </a:moveTo>
                <a:cubicBezTo>
                  <a:pt x="7018423" y="694855"/>
                  <a:pt x="7015802" y="694861"/>
                  <a:pt x="7013185" y="695252"/>
                </a:cubicBezTo>
                <a:lnTo>
                  <a:pt x="7028903" y="695252"/>
                </a:lnTo>
                <a:close/>
                <a:moveTo>
                  <a:pt x="6665563" y="694855"/>
                </a:moveTo>
                <a:cubicBezTo>
                  <a:pt x="6662942" y="694855"/>
                  <a:pt x="6660322" y="694861"/>
                  <a:pt x="6657705" y="695252"/>
                </a:cubicBezTo>
                <a:lnTo>
                  <a:pt x="6673422" y="695252"/>
                </a:lnTo>
                <a:close/>
                <a:moveTo>
                  <a:pt x="5609037" y="694855"/>
                </a:moveTo>
                <a:cubicBezTo>
                  <a:pt x="4572457" y="694855"/>
                  <a:pt x="3732142" y="1535169"/>
                  <a:pt x="3732142" y="2571750"/>
                </a:cubicBezTo>
                <a:cubicBezTo>
                  <a:pt x="3732142" y="3608330"/>
                  <a:pt x="4572457" y="4448644"/>
                  <a:pt x="5609037" y="4448644"/>
                </a:cubicBezTo>
                <a:cubicBezTo>
                  <a:pt x="6490144" y="4448644"/>
                  <a:pt x="7229444" y="3841498"/>
                  <a:pt x="7429232" y="3022219"/>
                </a:cubicBezTo>
                <a:lnTo>
                  <a:pt x="7429232" y="4285205"/>
                </a:lnTo>
                <a:cubicBezTo>
                  <a:pt x="8037408" y="4015188"/>
                  <a:pt x="8474436" y="3430557"/>
                  <a:pt x="8534460" y="2737861"/>
                </a:cubicBezTo>
                <a:lnTo>
                  <a:pt x="8534460" y="3678555"/>
                </a:lnTo>
                <a:cubicBezTo>
                  <a:pt x="8763615" y="3369248"/>
                  <a:pt x="8897938" y="2986186"/>
                  <a:pt x="8897938" y="2571750"/>
                </a:cubicBezTo>
                <a:cubicBezTo>
                  <a:pt x="8897938" y="2157314"/>
                  <a:pt x="8763615" y="1774251"/>
                  <a:pt x="8534460" y="1464945"/>
                </a:cubicBezTo>
                <a:lnTo>
                  <a:pt x="8534460" y="2405640"/>
                </a:lnTo>
                <a:cubicBezTo>
                  <a:pt x="8474436" y="1712943"/>
                  <a:pt x="8037408" y="1128311"/>
                  <a:pt x="7429232" y="858295"/>
                </a:cubicBezTo>
                <a:lnTo>
                  <a:pt x="7429232" y="2121280"/>
                </a:lnTo>
                <a:cubicBezTo>
                  <a:pt x="7229444" y="1302001"/>
                  <a:pt x="6490144" y="694855"/>
                  <a:pt x="5609037" y="69485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C8EB6ED6-F682-4D06-8D4B-329317D82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31012"/>
              </p:ext>
            </p:extLst>
          </p:nvPr>
        </p:nvGraphicFramePr>
        <p:xfrm>
          <a:off x="228600" y="842895"/>
          <a:ext cx="6017704" cy="55229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46754">
                  <a:extLst>
                    <a:ext uri="{9D8B030D-6E8A-4147-A177-3AD203B41FA5}">
                      <a16:colId xmlns:a16="http://schemas.microsoft.com/office/drawing/2014/main" val="2834775079"/>
                    </a:ext>
                  </a:extLst>
                </a:gridCol>
                <a:gridCol w="1429755">
                  <a:extLst>
                    <a:ext uri="{9D8B030D-6E8A-4147-A177-3AD203B41FA5}">
                      <a16:colId xmlns:a16="http://schemas.microsoft.com/office/drawing/2014/main" val="2316486422"/>
                    </a:ext>
                  </a:extLst>
                </a:gridCol>
                <a:gridCol w="1641195">
                  <a:extLst>
                    <a:ext uri="{9D8B030D-6E8A-4147-A177-3AD203B41FA5}">
                      <a16:colId xmlns:a16="http://schemas.microsoft.com/office/drawing/2014/main" val="3918627223"/>
                    </a:ext>
                  </a:extLst>
                </a:gridCol>
              </a:tblGrid>
              <a:tr h="2265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Проект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100%/ипотека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КСПП/рассрочка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795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The Lake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en-US" sz="1200" b="1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671831"/>
                  </a:ext>
                </a:extLst>
              </a:tr>
              <a:tr h="15588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Sydney Prime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,5%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884650"/>
                  </a:ext>
                </a:extLst>
              </a:tr>
              <a:tr h="240419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Sydney City</a:t>
                      </a:r>
                      <a:endParaRPr lang="ru-RU" sz="1000" dirty="0"/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200" dirty="0"/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8603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Режиссер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855999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Архитектор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543919"/>
                  </a:ext>
                </a:extLst>
              </a:tr>
              <a:tr h="16073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Rotterdam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4%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942240"/>
                  </a:ext>
                </a:extLst>
              </a:tr>
              <a:tr h="169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Sky Garden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3,5%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283937"/>
                  </a:ext>
                </a:extLst>
              </a:tr>
              <a:tr h="17739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Рихард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310200"/>
                  </a:ext>
                </a:extLst>
              </a:tr>
              <a:tr h="185720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Движение.Говорово</a:t>
                      </a:r>
                      <a:endParaRPr lang="en-US" sz="1000" b="1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6%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00033"/>
                  </a:ext>
                </a:extLst>
              </a:tr>
              <a:tr h="19405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Движение.Тушино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4%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557499"/>
                  </a:ext>
                </a:extLst>
              </a:tr>
              <a:tr h="20238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Датский квартал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495700"/>
                  </a:ext>
                </a:extLst>
              </a:tr>
              <a:tr h="2107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Римский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3,5%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107229"/>
                  </a:ext>
                </a:extLst>
              </a:tr>
              <a:tr h="21904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Скандинавский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2%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/>
                </a:tc>
                <a:extLst>
                  <a:ext uri="{0D108BD9-81ED-4DB2-BD59-A6C34878D82A}">
                    <a16:rowId xmlns:a16="http://schemas.microsoft.com/office/drawing/2014/main" val="2221058112"/>
                  </a:ext>
                </a:extLst>
              </a:tr>
              <a:tr h="15827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Южная Битца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2%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477709"/>
                  </a:ext>
                </a:extLst>
              </a:tr>
              <a:tr h="159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Лермонтовский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21639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Ленинградский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1322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Южный </a:t>
                      </a:r>
                      <a:r>
                        <a:rPr lang="ru-RU" sz="10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</a:t>
                      </a:r>
                      <a:r>
                        <a:rPr lang="en-US" sz="10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NEW)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976158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Донской </a:t>
                      </a:r>
                      <a:r>
                        <a:rPr lang="ru-RU" sz="10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</a:t>
                      </a:r>
                      <a:r>
                        <a:rPr lang="en-US" sz="10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NEW)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28593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Шереметьевский </a:t>
                      </a:r>
                      <a:r>
                        <a:rPr lang="ru-RU" sz="10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</a:t>
                      </a:r>
                      <a:r>
                        <a:rPr lang="en-US" sz="10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NEW)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629768"/>
                  </a:ext>
                </a:extLst>
              </a:tr>
              <a:tr h="18609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Парк Апрель</a:t>
                      </a:r>
                      <a:endParaRPr lang="ru-RU" sz="1000" b="1" i="0" u="none" strike="noStrike" dirty="0">
                        <a:solidFill>
                          <a:srgbClr val="E46C0A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en-US" sz="12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</a:t>
                      </a:r>
                      <a:r>
                        <a:rPr lang="ru-RU" sz="12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  <a:r>
                        <a:rPr lang="en-US" sz="12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913399"/>
                  </a:ext>
                </a:extLst>
              </a:tr>
              <a:tr h="17616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Молодежный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863796"/>
                  </a:ext>
                </a:extLst>
              </a:tr>
              <a:tr h="18449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Дружба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3%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881324"/>
                  </a:ext>
                </a:extLst>
              </a:tr>
              <a:tr h="19282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Олимп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105793"/>
                  </a:ext>
                </a:extLst>
              </a:tr>
              <a:tr h="258404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 случае реализации в отчетном периоде объектов недвижимости на сумму более 500 </a:t>
                      </a:r>
                      <a:r>
                        <a:rPr lang="ru-RU" sz="8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млн.руб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., размер вознаграждения за каждый объект недвижимости увеличивается на 0,5% в данном отчетном периоде (исключая ЖК «Парк Апрель», апарт-комплекс Движение.Говорово и </a:t>
                      </a:r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Sydney Prime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).</a:t>
                      </a:r>
                      <a:b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Максимальная комиссия за реализацию квартир из объема инвестора по проекту Южная Битца – 1%</a:t>
                      </a:r>
                    </a:p>
                    <a:p>
                      <a:pPr algn="l" fontAlgn="b"/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Максимальная комиссия при использовании клиентом сертификата на субсидию от  ГБУ </a:t>
                      </a:r>
                      <a:r>
                        <a:rPr lang="ru-RU" sz="8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г.Москвы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- 1%</a:t>
                      </a:r>
                      <a:endParaRPr lang="en-US" sz="80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751602"/>
                  </a:ext>
                </a:extLst>
              </a:tr>
            </a:tbl>
          </a:graphicData>
        </a:graphic>
      </p:graphicFrame>
      <p:pic>
        <p:nvPicPr>
          <p:cNvPr id="2050" name="Picture 2" descr="9910 (958×670)">
            <a:extLst>
              <a:ext uri="{FF2B5EF4-FFF2-40B4-BE49-F238E27FC236}">
                <a16:creationId xmlns:a16="http://schemas.microsoft.com/office/drawing/2014/main" id="{70AA3730-548F-4927-9245-119C06792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447800"/>
            <a:ext cx="5791200" cy="424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205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165EA2-ED09-48A2-94DB-7DFBDB0D9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303" y="1344776"/>
            <a:ext cx="5717097" cy="44851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04F39D-ACEB-5557-77D7-915E5A259F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600" y="6224079"/>
            <a:ext cx="843281" cy="283571"/>
          </a:xfrm>
          <a:prstGeom prst="rect">
            <a:avLst/>
          </a:prstGeom>
        </p:spPr>
      </p:pic>
      <p:sp>
        <p:nvSpPr>
          <p:cNvPr id="9" name="Текст 5">
            <a:extLst>
              <a:ext uri="{FF2B5EF4-FFF2-40B4-BE49-F238E27FC236}">
                <a16:creationId xmlns:a16="http://schemas.microsoft.com/office/drawing/2014/main" id="{23E8AB7A-810B-8D2D-4949-3AA2518707CC}"/>
              </a:ext>
            </a:extLst>
          </p:cNvPr>
          <p:cNvSpPr txBox="1">
            <a:spLocks/>
          </p:cNvSpPr>
          <p:nvPr/>
        </p:nvSpPr>
        <p:spPr>
          <a:xfrm>
            <a:off x="152400" y="92837"/>
            <a:ext cx="7391400" cy="63976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Размер комиссионного вознаграждения (КВ),</a:t>
            </a:r>
          </a:p>
          <a:p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 заключении договора бронирования с 01.04.2023 по 13.04.2023</a:t>
            </a:r>
          </a:p>
        </p:txBody>
      </p:sp>
      <p:sp>
        <p:nvSpPr>
          <p:cNvPr id="4" name="Овал 18">
            <a:extLst>
              <a:ext uri="{FF2B5EF4-FFF2-40B4-BE49-F238E27FC236}">
                <a16:creationId xmlns:a16="http://schemas.microsoft.com/office/drawing/2014/main" id="{96B76A0E-C433-4F98-2CC7-6248084365D6}"/>
              </a:ext>
            </a:extLst>
          </p:cNvPr>
          <p:cNvSpPr/>
          <p:nvPr/>
        </p:nvSpPr>
        <p:spPr>
          <a:xfrm>
            <a:off x="2438400" y="983157"/>
            <a:ext cx="9677400" cy="5521351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7021044" y="694855"/>
                </a:moveTo>
                <a:cubicBezTo>
                  <a:pt x="7018423" y="694855"/>
                  <a:pt x="7015802" y="694861"/>
                  <a:pt x="7013185" y="695252"/>
                </a:cubicBezTo>
                <a:lnTo>
                  <a:pt x="7028903" y="695252"/>
                </a:lnTo>
                <a:close/>
                <a:moveTo>
                  <a:pt x="6665563" y="694855"/>
                </a:moveTo>
                <a:cubicBezTo>
                  <a:pt x="6662942" y="694855"/>
                  <a:pt x="6660322" y="694861"/>
                  <a:pt x="6657705" y="695252"/>
                </a:cubicBezTo>
                <a:lnTo>
                  <a:pt x="6673422" y="695252"/>
                </a:lnTo>
                <a:close/>
                <a:moveTo>
                  <a:pt x="5609037" y="694855"/>
                </a:moveTo>
                <a:cubicBezTo>
                  <a:pt x="4572457" y="694855"/>
                  <a:pt x="3732142" y="1535169"/>
                  <a:pt x="3732142" y="2571750"/>
                </a:cubicBezTo>
                <a:cubicBezTo>
                  <a:pt x="3732142" y="3608330"/>
                  <a:pt x="4572457" y="4448644"/>
                  <a:pt x="5609037" y="4448644"/>
                </a:cubicBezTo>
                <a:cubicBezTo>
                  <a:pt x="6490144" y="4448644"/>
                  <a:pt x="7229444" y="3841498"/>
                  <a:pt x="7429232" y="3022219"/>
                </a:cubicBezTo>
                <a:lnTo>
                  <a:pt x="7429232" y="4285205"/>
                </a:lnTo>
                <a:cubicBezTo>
                  <a:pt x="8037408" y="4015188"/>
                  <a:pt x="8474436" y="3430557"/>
                  <a:pt x="8534460" y="2737861"/>
                </a:cubicBezTo>
                <a:lnTo>
                  <a:pt x="8534460" y="3678555"/>
                </a:lnTo>
                <a:cubicBezTo>
                  <a:pt x="8763615" y="3369248"/>
                  <a:pt x="8897938" y="2986186"/>
                  <a:pt x="8897938" y="2571750"/>
                </a:cubicBezTo>
                <a:cubicBezTo>
                  <a:pt x="8897938" y="2157314"/>
                  <a:pt x="8763615" y="1774251"/>
                  <a:pt x="8534460" y="1464945"/>
                </a:cubicBezTo>
                <a:lnTo>
                  <a:pt x="8534460" y="2405640"/>
                </a:lnTo>
                <a:cubicBezTo>
                  <a:pt x="8474436" y="1712943"/>
                  <a:pt x="8037408" y="1128311"/>
                  <a:pt x="7429232" y="858295"/>
                </a:cubicBezTo>
                <a:lnTo>
                  <a:pt x="7429232" y="2121280"/>
                </a:lnTo>
                <a:cubicBezTo>
                  <a:pt x="7229444" y="1302001"/>
                  <a:pt x="6490144" y="694855"/>
                  <a:pt x="5609037" y="69485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C8EB6ED6-F682-4D06-8D4B-329317D82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888428"/>
              </p:ext>
            </p:extLst>
          </p:nvPr>
        </p:nvGraphicFramePr>
        <p:xfrm>
          <a:off x="228600" y="677441"/>
          <a:ext cx="6017704" cy="57584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46754">
                  <a:extLst>
                    <a:ext uri="{9D8B030D-6E8A-4147-A177-3AD203B41FA5}">
                      <a16:colId xmlns:a16="http://schemas.microsoft.com/office/drawing/2014/main" val="2834775079"/>
                    </a:ext>
                  </a:extLst>
                </a:gridCol>
                <a:gridCol w="1429755">
                  <a:extLst>
                    <a:ext uri="{9D8B030D-6E8A-4147-A177-3AD203B41FA5}">
                      <a16:colId xmlns:a16="http://schemas.microsoft.com/office/drawing/2014/main" val="2316486422"/>
                    </a:ext>
                  </a:extLst>
                </a:gridCol>
                <a:gridCol w="1641195">
                  <a:extLst>
                    <a:ext uri="{9D8B030D-6E8A-4147-A177-3AD203B41FA5}">
                      <a16:colId xmlns:a16="http://schemas.microsoft.com/office/drawing/2014/main" val="3918627223"/>
                    </a:ext>
                  </a:extLst>
                </a:gridCol>
              </a:tblGrid>
              <a:tr h="2265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Проект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100%/ипотека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КСПП/рассрочка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795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The Lake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r>
                        <a:rPr lang="ru-RU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en-US" sz="1300" b="1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671831"/>
                  </a:ext>
                </a:extLst>
              </a:tr>
              <a:tr h="15588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Sydney Prime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r>
                        <a:rPr lang="ru-RU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,5%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884650"/>
                  </a:ext>
                </a:extLst>
              </a:tr>
              <a:tr h="240419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Sydney City</a:t>
                      </a:r>
                      <a:endParaRPr lang="ru-RU" sz="1000" dirty="0"/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3,5%</a:t>
                      </a:r>
                      <a:endParaRPr lang="ru-RU" sz="1300" dirty="0"/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8603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Режиссер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r>
                        <a:rPr lang="ru-RU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</a:t>
                      </a:r>
                      <a:r>
                        <a:rPr lang="en-US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r>
                        <a:rPr lang="ru-RU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855999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Архитектор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r>
                        <a:rPr lang="ru-RU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</a:t>
                      </a:r>
                      <a:r>
                        <a:rPr lang="en-US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r>
                        <a:rPr lang="ru-RU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543919"/>
                  </a:ext>
                </a:extLst>
              </a:tr>
              <a:tr h="16073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Rotterdam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</a:t>
                      </a:r>
                      <a:r>
                        <a:rPr lang="en-US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r>
                        <a:rPr lang="ru-RU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942240"/>
                  </a:ext>
                </a:extLst>
              </a:tr>
              <a:tr h="169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Sky Garden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</a:t>
                      </a:r>
                      <a:r>
                        <a:rPr lang="en-US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r>
                        <a:rPr lang="ru-RU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283937"/>
                  </a:ext>
                </a:extLst>
              </a:tr>
              <a:tr h="17739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Рихард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</a:t>
                      </a:r>
                      <a:r>
                        <a:rPr lang="en-US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r>
                        <a:rPr lang="ru-RU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310200"/>
                  </a:ext>
                </a:extLst>
              </a:tr>
              <a:tr h="185720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Движение.Говорово</a:t>
                      </a:r>
                      <a:endParaRPr lang="en-US" sz="1000" b="1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6%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00033"/>
                  </a:ext>
                </a:extLst>
              </a:tr>
              <a:tr h="19405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Движение.Тушино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557499"/>
                  </a:ext>
                </a:extLst>
              </a:tr>
              <a:tr h="20238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Датский квартал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495700"/>
                  </a:ext>
                </a:extLst>
              </a:tr>
              <a:tr h="2107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Римский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107229"/>
                  </a:ext>
                </a:extLst>
              </a:tr>
              <a:tr h="21904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Скандинавский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/>
                </a:tc>
                <a:extLst>
                  <a:ext uri="{0D108BD9-81ED-4DB2-BD59-A6C34878D82A}">
                    <a16:rowId xmlns:a16="http://schemas.microsoft.com/office/drawing/2014/main" val="2221058112"/>
                  </a:ext>
                </a:extLst>
              </a:tr>
              <a:tr h="15827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Южная Битца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477709"/>
                  </a:ext>
                </a:extLst>
              </a:tr>
              <a:tr h="159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Лермонтовский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21639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Ленинградский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1322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Новый проект 1ДСК </a:t>
                      </a:r>
                      <a:r>
                        <a:rPr lang="ru-RU" sz="10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</a:t>
                      </a:r>
                      <a:r>
                        <a:rPr lang="en-US" sz="10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NEW)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976158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Новый проект 1ДСК </a:t>
                      </a:r>
                      <a:r>
                        <a:rPr lang="ru-RU" sz="10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</a:t>
                      </a:r>
                      <a:r>
                        <a:rPr lang="en-US" sz="10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NEW)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28593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Новый проект 1ДСК </a:t>
                      </a:r>
                      <a:r>
                        <a:rPr lang="ru-RU" sz="10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</a:t>
                      </a:r>
                      <a:r>
                        <a:rPr lang="en-US" sz="10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NEW)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629768"/>
                  </a:ext>
                </a:extLst>
              </a:tr>
              <a:tr h="18609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Парк Апрель </a:t>
                      </a:r>
                      <a:r>
                        <a:rPr lang="ru-RU" sz="10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</a:t>
                      </a:r>
                      <a:r>
                        <a:rPr lang="en-US" sz="10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NEW)</a:t>
                      </a:r>
                      <a:endParaRPr lang="ru-RU" sz="1000" b="1" i="0" u="none" strike="noStrike" dirty="0">
                        <a:solidFill>
                          <a:srgbClr val="E46C0A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en-US" sz="13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</a:t>
                      </a:r>
                      <a:r>
                        <a:rPr lang="ru-RU" sz="13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  <a:r>
                        <a:rPr lang="en-US" sz="13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913399"/>
                  </a:ext>
                </a:extLst>
              </a:tr>
              <a:tr h="17616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Молодежный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863796"/>
                  </a:ext>
                </a:extLst>
              </a:tr>
              <a:tr h="18449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Дружба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881324"/>
                  </a:ext>
                </a:extLst>
              </a:tr>
              <a:tr h="19282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Олимп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105793"/>
                  </a:ext>
                </a:extLst>
              </a:tr>
              <a:tr h="536604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случае реализации объектов недвижимости в отчетном периоде на сумму свыше 500 </a:t>
                      </a:r>
                      <a:r>
                        <a:rPr lang="ru-RU" sz="8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млн.рублей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размер вознаграждения на каждый объект недвижимости увеличивается на 0,5% в данном отчетном периоде (исключая ЖК «Парк Апрель», апарт-комплекс </a:t>
                      </a:r>
                      <a:r>
                        <a:rPr lang="ru-RU" sz="8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Движение.Говорово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и </a:t>
                      </a:r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Sydney Prime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 </a:t>
                      </a:r>
                      <a:endParaRPr lang="en-US" sz="80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751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2957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0DD7F0-A210-4023-BE82-BB4C3E1C1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639" y="1380743"/>
            <a:ext cx="6315153" cy="457552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04F39D-ACEB-5557-77D7-915E5A259F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600" y="6224079"/>
            <a:ext cx="843281" cy="283571"/>
          </a:xfrm>
          <a:prstGeom prst="rect">
            <a:avLst/>
          </a:prstGeom>
        </p:spPr>
      </p:pic>
      <p:sp>
        <p:nvSpPr>
          <p:cNvPr id="9" name="Текст 5">
            <a:extLst>
              <a:ext uri="{FF2B5EF4-FFF2-40B4-BE49-F238E27FC236}">
                <a16:creationId xmlns:a16="http://schemas.microsoft.com/office/drawing/2014/main" id="{23E8AB7A-810B-8D2D-4949-3AA2518707CC}"/>
              </a:ext>
            </a:extLst>
          </p:cNvPr>
          <p:cNvSpPr txBox="1">
            <a:spLocks/>
          </p:cNvSpPr>
          <p:nvPr/>
        </p:nvSpPr>
        <p:spPr>
          <a:xfrm>
            <a:off x="152400" y="92837"/>
            <a:ext cx="7391400" cy="63976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Размер комиссионного вознаграждения (КВ),</a:t>
            </a:r>
          </a:p>
          <a:p>
            <a:r>
              <a:rPr lang="ru-RU" sz="1400" b="1" kern="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 заключении договора бронирования с 21.03.2023 по 31.03.2023</a:t>
            </a:r>
          </a:p>
        </p:txBody>
      </p:sp>
      <p:sp>
        <p:nvSpPr>
          <p:cNvPr id="4" name="Овал 18">
            <a:extLst>
              <a:ext uri="{FF2B5EF4-FFF2-40B4-BE49-F238E27FC236}">
                <a16:creationId xmlns:a16="http://schemas.microsoft.com/office/drawing/2014/main" id="{96B76A0E-C433-4F98-2CC7-6248084365D6}"/>
              </a:ext>
            </a:extLst>
          </p:cNvPr>
          <p:cNvSpPr/>
          <p:nvPr/>
        </p:nvSpPr>
        <p:spPr>
          <a:xfrm>
            <a:off x="2330032" y="1142999"/>
            <a:ext cx="9861967" cy="5521351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7021044" y="694855"/>
                </a:moveTo>
                <a:cubicBezTo>
                  <a:pt x="7018423" y="694855"/>
                  <a:pt x="7015802" y="694861"/>
                  <a:pt x="7013185" y="695252"/>
                </a:cubicBezTo>
                <a:lnTo>
                  <a:pt x="7028903" y="695252"/>
                </a:lnTo>
                <a:close/>
                <a:moveTo>
                  <a:pt x="6665563" y="694855"/>
                </a:moveTo>
                <a:cubicBezTo>
                  <a:pt x="6662942" y="694855"/>
                  <a:pt x="6660322" y="694861"/>
                  <a:pt x="6657705" y="695252"/>
                </a:cubicBezTo>
                <a:lnTo>
                  <a:pt x="6673422" y="695252"/>
                </a:lnTo>
                <a:close/>
                <a:moveTo>
                  <a:pt x="5609037" y="694855"/>
                </a:moveTo>
                <a:cubicBezTo>
                  <a:pt x="4572457" y="694855"/>
                  <a:pt x="3732142" y="1535169"/>
                  <a:pt x="3732142" y="2571750"/>
                </a:cubicBezTo>
                <a:cubicBezTo>
                  <a:pt x="3732142" y="3608330"/>
                  <a:pt x="4572457" y="4448644"/>
                  <a:pt x="5609037" y="4448644"/>
                </a:cubicBezTo>
                <a:cubicBezTo>
                  <a:pt x="6490144" y="4448644"/>
                  <a:pt x="7229444" y="3841498"/>
                  <a:pt x="7429232" y="3022219"/>
                </a:cubicBezTo>
                <a:lnTo>
                  <a:pt x="7429232" y="4285205"/>
                </a:lnTo>
                <a:cubicBezTo>
                  <a:pt x="8037408" y="4015188"/>
                  <a:pt x="8474436" y="3430557"/>
                  <a:pt x="8534460" y="2737861"/>
                </a:cubicBezTo>
                <a:lnTo>
                  <a:pt x="8534460" y="3678555"/>
                </a:lnTo>
                <a:cubicBezTo>
                  <a:pt x="8763615" y="3369248"/>
                  <a:pt x="8897938" y="2986186"/>
                  <a:pt x="8897938" y="2571750"/>
                </a:cubicBezTo>
                <a:cubicBezTo>
                  <a:pt x="8897938" y="2157314"/>
                  <a:pt x="8763615" y="1774251"/>
                  <a:pt x="8534460" y="1464945"/>
                </a:cubicBezTo>
                <a:lnTo>
                  <a:pt x="8534460" y="2405640"/>
                </a:lnTo>
                <a:cubicBezTo>
                  <a:pt x="8474436" y="1712943"/>
                  <a:pt x="8037408" y="1128311"/>
                  <a:pt x="7429232" y="858295"/>
                </a:cubicBezTo>
                <a:lnTo>
                  <a:pt x="7429232" y="2121280"/>
                </a:lnTo>
                <a:cubicBezTo>
                  <a:pt x="7229444" y="1302001"/>
                  <a:pt x="6490144" y="694855"/>
                  <a:pt x="5609037" y="69485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B637261D-E413-4F8F-71D5-86553CEA92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878559"/>
              </p:ext>
            </p:extLst>
          </p:nvPr>
        </p:nvGraphicFramePr>
        <p:xfrm>
          <a:off x="274163" y="628454"/>
          <a:ext cx="5669437" cy="61136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1437">
                  <a:extLst>
                    <a:ext uri="{9D8B030D-6E8A-4147-A177-3AD203B41FA5}">
                      <a16:colId xmlns:a16="http://schemas.microsoft.com/office/drawing/2014/main" val="2834775079"/>
                    </a:ext>
                  </a:extLst>
                </a:gridCol>
                <a:gridCol w="1501787">
                  <a:extLst>
                    <a:ext uri="{9D8B030D-6E8A-4147-A177-3AD203B41FA5}">
                      <a16:colId xmlns:a16="http://schemas.microsoft.com/office/drawing/2014/main" val="2316486422"/>
                    </a:ext>
                  </a:extLst>
                </a:gridCol>
                <a:gridCol w="1546213">
                  <a:extLst>
                    <a:ext uri="{9D8B030D-6E8A-4147-A177-3AD203B41FA5}">
                      <a16:colId xmlns:a16="http://schemas.microsoft.com/office/drawing/2014/main" val="3918627223"/>
                    </a:ext>
                  </a:extLst>
                </a:gridCol>
              </a:tblGrid>
              <a:tr h="2265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Проект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100%/ипотека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КСПП/рассрочка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79595"/>
                  </a:ext>
                </a:extLst>
              </a:tr>
              <a:tr h="35662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The Lake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en-US" sz="1400" b="1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671831"/>
                  </a:ext>
                </a:extLst>
              </a:tr>
              <a:tr h="256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Sydney Prime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884650"/>
                  </a:ext>
                </a:extLst>
              </a:tr>
              <a:tr h="256040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Sydney City</a:t>
                      </a:r>
                      <a:endParaRPr lang="ru-RU" sz="1000" dirty="0"/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3,5%</a:t>
                      </a:r>
                      <a:endParaRPr lang="ru-RU" sz="1400" dirty="0"/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860307"/>
                  </a:ext>
                </a:extLst>
              </a:tr>
              <a:tr h="2711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Режиссер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</a:t>
                      </a:r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855999"/>
                  </a:ext>
                </a:extLst>
              </a:tr>
              <a:tr h="2711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Архитектор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</a:t>
                      </a:r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543919"/>
                  </a:ext>
                </a:extLst>
              </a:tr>
              <a:tr h="27111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Rotterdam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</a:t>
                      </a:r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942240"/>
                  </a:ext>
                </a:extLst>
              </a:tr>
              <a:tr h="27111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Sky Garden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</a:t>
                      </a:r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283937"/>
                  </a:ext>
                </a:extLst>
              </a:tr>
              <a:tr h="2711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Рихард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</a:t>
                      </a:r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310200"/>
                  </a:ext>
                </a:extLst>
              </a:tr>
              <a:tr h="271110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Движение.Говорово</a:t>
                      </a:r>
                      <a:endParaRPr lang="en-US" sz="1000" b="1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00033"/>
                  </a:ext>
                </a:extLst>
              </a:tr>
              <a:tr h="2711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Движение.Тушино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557499"/>
                  </a:ext>
                </a:extLst>
              </a:tr>
              <a:tr h="2711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Датский квартал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495700"/>
                  </a:ext>
                </a:extLst>
              </a:tr>
              <a:tr h="2711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Римский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107229"/>
                  </a:ext>
                </a:extLst>
              </a:tr>
              <a:tr h="2711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Скандинавский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ctr"/>
                </a:tc>
                <a:extLst>
                  <a:ext uri="{0D108BD9-81ED-4DB2-BD59-A6C34878D82A}">
                    <a16:rowId xmlns:a16="http://schemas.microsoft.com/office/drawing/2014/main" val="2221058112"/>
                  </a:ext>
                </a:extLst>
              </a:tr>
              <a:tr h="2711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Южная Битца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477709"/>
                  </a:ext>
                </a:extLst>
              </a:tr>
              <a:tr h="2711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Лермонтовский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216395"/>
                  </a:ext>
                </a:extLst>
              </a:tr>
              <a:tr h="2711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Первый Ленинградский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  <a:r>
                        <a:rPr lang="en-US" sz="1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*</a:t>
                      </a:r>
                      <a:endParaRPr lang="ru-RU" sz="1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13224"/>
                  </a:ext>
                </a:extLst>
              </a:tr>
              <a:tr h="2711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Парк Апрель </a:t>
                      </a:r>
                      <a:r>
                        <a:rPr lang="ru-RU" sz="10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</a:t>
                      </a:r>
                      <a:r>
                        <a:rPr lang="en-US" sz="1000" b="1" i="0" u="none" strike="noStrike" dirty="0">
                          <a:solidFill>
                            <a:srgbClr val="E46C0A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NEW)</a:t>
                      </a:r>
                      <a:endParaRPr lang="ru-RU" sz="1000" b="1" i="0" u="none" strike="noStrike" dirty="0">
                        <a:solidFill>
                          <a:srgbClr val="E46C0A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913399"/>
                  </a:ext>
                </a:extLst>
              </a:tr>
              <a:tr h="2711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Молодежный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endParaRPr lang="ru-RU" sz="1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863796"/>
                  </a:ext>
                </a:extLst>
              </a:tr>
              <a:tr h="23002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Дружба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r>
                        <a:rPr lang="en-US" sz="1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*</a:t>
                      </a:r>
                      <a:endParaRPr lang="ru-RU" sz="1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881324"/>
                  </a:ext>
                </a:extLst>
              </a:tr>
              <a:tr h="23002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Олимп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3,0%</a:t>
                      </a:r>
                      <a:r>
                        <a:rPr lang="en-US" sz="1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*</a:t>
                      </a:r>
                      <a:endParaRPr lang="ru-RU" sz="1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105793"/>
                  </a:ext>
                </a:extLst>
              </a:tr>
              <a:tr h="536604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случае реализации объектов недвижимости в отчетном периоде на сумму свыше 500 </a:t>
                      </a:r>
                      <a:r>
                        <a:rPr lang="ru-RU" sz="8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млн.рублей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размер вознаграждения на каждый объект недвижимости увеличивается на 0,5% в данном отчетном периоде (исключая ЖК «Парк Апрель», апарт-комплекс </a:t>
                      </a:r>
                      <a:r>
                        <a:rPr lang="ru-RU" sz="8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Движение.Говорово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и </a:t>
                      </a:r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Sydney Prime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 </a:t>
                      </a:r>
                      <a:endParaRPr lang="en-US" sz="80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*</a:t>
                      </a:r>
                      <a:r>
                        <a:rPr lang="ru-RU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актуально до 31.03.2023</a:t>
                      </a:r>
                    </a:p>
                  </a:txBody>
                  <a:tcPr marL="6910" marR="6910" marT="6910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10" marR="6910" marT="691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751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3310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15A2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16922</TotalTime>
  <Words>3208</Words>
  <Application>Microsoft Office PowerPoint</Application>
  <PresentationFormat>Широкоэкранный</PresentationFormat>
  <Paragraphs>835</Paragraphs>
  <Slides>19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Регламент взаимодействия</dc:title>
  <dc:creator>Еремин Руслан Михайлович</dc:creator>
  <cp:lastModifiedBy>Руслан Еремин</cp:lastModifiedBy>
  <cp:revision>83</cp:revision>
  <dcterms:created xsi:type="dcterms:W3CDTF">2021-10-28T06:38:52Z</dcterms:created>
  <dcterms:modified xsi:type="dcterms:W3CDTF">2024-01-11T12:17:55Z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2021-10-21T00:00:00Z</vt:filetime>
  </property>
  <property fmtid="{D5CDD505-2E9C-101B-9397-08002B2CF9AE}" pid="3" name="LastSaved">
    <vt:filetime>2021-10-28T00:00:00Z</vt:filetime>
  </property>
</Properties>
</file>