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06" r:id="rId5"/>
    <p:sldId id="327" r:id="rId6"/>
    <p:sldId id="683" r:id="rId7"/>
    <p:sldId id="329" r:id="rId8"/>
    <p:sldId id="333" r:id="rId9"/>
    <p:sldId id="678" r:id="rId10"/>
    <p:sldId id="682" r:id="rId11"/>
    <p:sldId id="679" r:id="rId12"/>
    <p:sldId id="676" r:id="rId13"/>
    <p:sldId id="681" r:id="rId14"/>
    <p:sldId id="684" r:id="rId1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51" userDrawn="1">
          <p15:clr>
            <a:srgbClr val="A4A3A4"/>
          </p15:clr>
        </p15:guide>
        <p15:guide id="2" orient="horz" pos="145">
          <p15:clr>
            <a:srgbClr val="A4A3A4"/>
          </p15:clr>
        </p15:guide>
        <p15:guide id="3" orient="horz" pos="3094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orient="horz" pos="486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157">
          <p15:clr>
            <a:srgbClr val="A4A3A4"/>
          </p15:clr>
        </p15:guide>
        <p15:guide id="8" pos="5602" userDrawn="1">
          <p15:clr>
            <a:srgbClr val="A4A3A4"/>
          </p15:clr>
        </p15:guide>
        <p15:guide id="9" pos="1020" userDrawn="1">
          <p15:clr>
            <a:srgbClr val="A4A3A4"/>
          </p15:clr>
        </p15:guide>
        <p15:guide id="10" pos="1066" userDrawn="1">
          <p15:clr>
            <a:srgbClr val="A4A3A4"/>
          </p15:clr>
        </p15:guide>
        <p15:guide id="11" pos="1943">
          <p15:clr>
            <a:srgbClr val="A4A3A4"/>
          </p15:clr>
        </p15:guide>
        <p15:guide id="12" pos="1995">
          <p15:clr>
            <a:srgbClr val="A4A3A4"/>
          </p15:clr>
        </p15:guide>
        <p15:guide id="13" pos="2859">
          <p15:clr>
            <a:srgbClr val="A4A3A4"/>
          </p15:clr>
        </p15:guide>
        <p15:guide id="14" pos="2904">
          <p15:clr>
            <a:srgbClr val="A4A3A4"/>
          </p15:clr>
        </p15:guide>
        <p15:guide id="15" pos="3773">
          <p15:clr>
            <a:srgbClr val="A4A3A4"/>
          </p15:clr>
        </p15:guide>
        <p15:guide id="16" pos="3818">
          <p15:clr>
            <a:srgbClr val="A4A3A4"/>
          </p15:clr>
        </p15:guide>
        <p15:guide id="17" pos="4693">
          <p15:clr>
            <a:srgbClr val="A4A3A4"/>
          </p15:clr>
        </p15:guide>
        <p15:guide id="18" pos="4736">
          <p15:clr>
            <a:srgbClr val="A4A3A4"/>
          </p15:clr>
        </p15:guide>
        <p15:guide id="19" pos="594">
          <p15:clr>
            <a:srgbClr val="A4A3A4"/>
          </p15:clr>
        </p15:guide>
        <p15:guide id="20" pos="1508">
          <p15:clr>
            <a:srgbClr val="A4A3A4"/>
          </p15:clr>
        </p15:guide>
        <p15:guide id="21" pos="2432">
          <p15:clr>
            <a:srgbClr val="A4A3A4"/>
          </p15:clr>
        </p15:guide>
        <p15:guide id="22" pos="3288" userDrawn="1">
          <p15:clr>
            <a:srgbClr val="A4A3A4"/>
          </p15:clr>
        </p15:guide>
        <p15:guide id="23" pos="4258">
          <p15:clr>
            <a:srgbClr val="A4A3A4"/>
          </p15:clr>
        </p15:guide>
        <p15:guide id="24" pos="5173">
          <p15:clr>
            <a:srgbClr val="A4A3A4"/>
          </p15:clr>
        </p15:guide>
        <p15:guide id="25" orient="horz" pos="286">
          <p15:clr>
            <a:srgbClr val="A4A3A4"/>
          </p15:clr>
        </p15:guide>
        <p15:guide id="26" orient="horz" pos="3139">
          <p15:clr>
            <a:srgbClr val="A4A3A4"/>
          </p15:clr>
        </p15:guide>
        <p15:guide id="27" pos="1038">
          <p15:clr>
            <a:srgbClr val="A4A3A4"/>
          </p15:clr>
        </p15:guide>
        <p15:guide id="29" pos="295" userDrawn="1">
          <p15:clr>
            <a:srgbClr val="A4A3A4"/>
          </p15:clr>
        </p15:guide>
        <p15:guide id="30" pos="499" userDrawn="1">
          <p15:clr>
            <a:srgbClr val="A4A3A4"/>
          </p15:clr>
        </p15:guide>
        <p15:guide id="31" orient="horz" pos="1983" userDrawn="1">
          <p15:clr>
            <a:srgbClr val="A4A3A4"/>
          </p15:clr>
        </p15:guide>
        <p15:guide id="32" pos="3651" userDrawn="1">
          <p15:clr>
            <a:srgbClr val="A4A3A4"/>
          </p15:clr>
        </p15:guide>
        <p15:guide id="33" pos="3061" userDrawn="1">
          <p15:clr>
            <a:srgbClr val="A4A3A4"/>
          </p15:clr>
        </p15:guide>
        <p15:guide id="34" orient="horz" pos="1008" userDrawn="1">
          <p15:clr>
            <a:srgbClr val="A4A3A4"/>
          </p15:clr>
        </p15:guide>
        <p15:guide id="35" pos="3606" userDrawn="1">
          <p15:clr>
            <a:srgbClr val="A4A3A4"/>
          </p15:clr>
        </p15:guide>
        <p15:guide id="36" pos="3696" userDrawn="1">
          <p15:clr>
            <a:srgbClr val="A4A3A4"/>
          </p15:clr>
        </p15:guide>
        <p15:guide id="37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86BA7F-64A7-97F8-D3DA-974B917F518F}" name="Дмитриева Ксения Станиславовна" initials="ДКС" userId="S::DmitrievaKS@fsk.ru::f6c15c6a-ea34-49f9-9ac5-bbad55450e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6C6"/>
    <a:srgbClr val="121015"/>
    <a:srgbClr val="18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5" y="91"/>
      </p:cViewPr>
      <p:guideLst>
        <p:guide orient="horz" pos="2051"/>
        <p:guide orient="horz" pos="145"/>
        <p:guide orient="horz" pos="3094"/>
        <p:guide orient="horz" pos="3003"/>
        <p:guide orient="horz" pos="486"/>
        <p:guide pos="2880"/>
        <p:guide pos="157"/>
        <p:guide pos="5602"/>
        <p:guide pos="1020"/>
        <p:guide pos="1066"/>
        <p:guide pos="1943"/>
        <p:guide pos="1995"/>
        <p:guide pos="2859"/>
        <p:guide pos="2904"/>
        <p:guide pos="3773"/>
        <p:guide pos="3818"/>
        <p:guide pos="4693"/>
        <p:guide pos="4736"/>
        <p:guide pos="594"/>
        <p:guide pos="1508"/>
        <p:guide pos="2432"/>
        <p:guide pos="3288"/>
        <p:guide pos="4258"/>
        <p:guide pos="5173"/>
        <p:guide orient="horz" pos="286"/>
        <p:guide orient="horz" pos="3139"/>
        <p:guide pos="1038"/>
        <p:guide pos="295"/>
        <p:guide pos="499"/>
        <p:guide orient="horz" pos="1983"/>
        <p:guide pos="3651"/>
        <p:guide pos="3061"/>
        <p:guide orient="horz" pos="1008"/>
        <p:guide pos="3606"/>
        <p:guide pos="3696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31" d="100"/>
          <a:sy n="131" d="100"/>
        </p:scale>
        <p:origin x="-4792" y="-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77383-0387-46F5-B0F6-044656C78A3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33EC9-B4EB-496B-B9A9-3175126B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69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11364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6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918" y="983968"/>
            <a:ext cx="1421807" cy="476531"/>
          </a:xfrm>
          <a:prstGeom prst="rect">
            <a:avLst/>
          </a:prstGeom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569843" y="2070100"/>
            <a:ext cx="2909958" cy="1198034"/>
          </a:xfrm>
        </p:spPr>
        <p:txBody>
          <a:bodyPr anchor="ctr">
            <a:noAutofit/>
          </a:bodyPr>
          <a:lstStyle>
            <a:lvl1pPr marL="11430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sp>
        <p:nvSpPr>
          <p:cNvPr id="28" name="Текст 25"/>
          <p:cNvSpPr>
            <a:spLocks noGrp="1"/>
          </p:cNvSpPr>
          <p:nvPr>
            <p:ph type="body" sz="quarter" idx="11" hasCustomPrompt="1"/>
          </p:nvPr>
        </p:nvSpPr>
        <p:spPr>
          <a:xfrm>
            <a:off x="565609" y="3268566"/>
            <a:ext cx="2918424" cy="397501"/>
          </a:xfrm>
        </p:spPr>
        <p:txBody>
          <a:bodyPr anchor="t">
            <a:noAutofit/>
          </a:bodyPr>
          <a:lstStyle>
            <a:lvl1pPr marL="114300" indent="0" algn="ctr"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ВТОРОГО УРОВНЯ</a:t>
            </a:r>
            <a:endParaRPr lang="ru-RU" dirty="0"/>
          </a:p>
        </p:txBody>
      </p:sp>
      <p:sp>
        <p:nvSpPr>
          <p:cNvPr id="5" name="Текст 25"/>
          <p:cNvSpPr>
            <a:spLocks noGrp="1"/>
          </p:cNvSpPr>
          <p:nvPr>
            <p:ph type="body" sz="quarter" idx="12" hasCustomPrompt="1"/>
          </p:nvPr>
        </p:nvSpPr>
        <p:spPr>
          <a:xfrm>
            <a:off x="565609" y="3670301"/>
            <a:ext cx="2918424" cy="1023938"/>
          </a:xfrm>
        </p:spPr>
        <p:txBody>
          <a:bodyPr anchor="ctr">
            <a:noAutofit/>
          </a:bodyPr>
          <a:lstStyle>
            <a:lvl1pPr marL="11430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ГОРОД, ДАТА</a:t>
            </a:r>
            <a:endParaRPr lang="ru-RU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33218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93689" y="1561581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705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93689" y="1561581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2948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93689" y="1561581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1774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/>
          <p:cNvSpPr>
            <a:spLocks noGrp="1"/>
          </p:cNvSpPr>
          <p:nvPr>
            <p:ph type="pic" sz="quarter" idx="14"/>
          </p:nvPr>
        </p:nvSpPr>
        <p:spPr>
          <a:xfrm>
            <a:off x="2817673" y="0"/>
            <a:ext cx="6326328" cy="514628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3814" y="1971156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4890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3814" y="1971156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672" y="-2788"/>
            <a:ext cx="6326328" cy="51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0186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3814" y="1971156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070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3814" y="1971156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45378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3814" y="1971156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9116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/>
          <p:cNvSpPr>
            <a:spLocks noGrp="1"/>
          </p:cNvSpPr>
          <p:nvPr>
            <p:ph type="pic" sz="quarter" idx="14"/>
          </p:nvPr>
        </p:nvSpPr>
        <p:spPr>
          <a:xfrm>
            <a:off x="2817673" y="0"/>
            <a:ext cx="6326328" cy="5146288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329" y="1938337"/>
            <a:ext cx="2414588" cy="1266825"/>
          </a:xfrm>
        </p:spPr>
        <p:txBody>
          <a:bodyPr anchor="ctr">
            <a:no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800C89-C2DB-314C-A3A9-E4E221D2B5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230188"/>
            <a:ext cx="2399342" cy="6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270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329" y="1938337"/>
            <a:ext cx="2414588" cy="1266825"/>
          </a:xfrm>
        </p:spPr>
        <p:txBody>
          <a:bodyPr anchor="ctr">
            <a:no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953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2817673" y="0"/>
            <a:ext cx="6326328" cy="5146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6522" y="1974366"/>
            <a:ext cx="2909958" cy="1198034"/>
          </a:xfrm>
        </p:spPr>
        <p:txBody>
          <a:bodyPr lIns="0" rIns="0" bIns="90000" anchor="ctr">
            <a:noAutofit/>
          </a:bodyPr>
          <a:lstStyle>
            <a:lvl1pPr marL="11430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/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B04EEC-B197-5E43-919A-7E3C342B3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9" y="230188"/>
            <a:ext cx="1778192" cy="4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8138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329" y="1938337"/>
            <a:ext cx="2414588" cy="1266825"/>
          </a:xfrm>
        </p:spPr>
        <p:txBody>
          <a:bodyPr anchor="ctr">
            <a:no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672" y="-2788"/>
            <a:ext cx="6326328" cy="51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4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2629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329" y="1938337"/>
            <a:ext cx="2414588" cy="1266825"/>
          </a:xfrm>
        </p:spPr>
        <p:txBody>
          <a:bodyPr anchor="ctr">
            <a:no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4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7906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329" y="1938337"/>
            <a:ext cx="2414588" cy="1266825"/>
          </a:xfrm>
        </p:spPr>
        <p:txBody>
          <a:bodyPr anchor="ctr">
            <a:no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4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8422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329" y="1938337"/>
            <a:ext cx="2414588" cy="1266825"/>
          </a:xfrm>
        </p:spPr>
        <p:txBody>
          <a:bodyPr anchor="ctr">
            <a:no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4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5343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230189"/>
            <a:ext cx="4572000" cy="446405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0663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736605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</p:spTree>
    <p:extLst>
      <p:ext uri="{BB962C8B-B14F-4D97-AF65-F5344CB8AC3E}">
        <p14:creationId xmlns:p14="http://schemas.microsoft.com/office/powerpoint/2010/main" val="292186891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4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746130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453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230189"/>
            <a:ext cx="3888846" cy="4464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3363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540940"/>
            <a:ext cx="2007128" cy="22436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230189"/>
            <a:ext cx="2722033" cy="4464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4363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230188"/>
            <a:ext cx="3888846" cy="23055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0188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537764"/>
            <a:ext cx="2007128" cy="2236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230189"/>
            <a:ext cx="2722033" cy="4464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tx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65387" y="2606146"/>
            <a:ext cx="3888846" cy="2088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65572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27538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230188"/>
            <a:ext cx="6503988" cy="20489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428942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58409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741897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2429934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17630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672" y="-2788"/>
            <a:ext cx="6326328" cy="51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6522" y="1974366"/>
            <a:ext cx="2909958" cy="1198034"/>
          </a:xfrm>
        </p:spPr>
        <p:txBody>
          <a:bodyPr lIns="0" rIns="0" bIns="90000" anchor="ctr">
            <a:noAutofit/>
          </a:bodyPr>
          <a:lstStyle>
            <a:lvl1pPr marL="11430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229979"/>
            <a:ext cx="685800" cy="229851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14685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407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741897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061075" y="2571750"/>
            <a:ext cx="2836864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83527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3167062" y="2571750"/>
            <a:ext cx="282257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1827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0188"/>
            <a:ext cx="2007128" cy="1391179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230188"/>
            <a:ext cx="6503988" cy="44640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6882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3"/>
            <a:ext cx="8648700" cy="37375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09215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3"/>
            <a:ext cx="8648700" cy="3737504"/>
          </a:xfr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Текст с буллитами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Не изменяйте цвет, 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12602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2571750"/>
            <a:ext cx="8648700" cy="174201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0438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11599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115993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24376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122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51223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133350" y="3803650"/>
            <a:ext cx="8845550" cy="890587"/>
          </a:xfrm>
        </p:spPr>
        <p:txBody>
          <a:bodyPr lIns="0" tIns="0" rIns="0" bIns="0">
            <a:noAutofit/>
          </a:bodyPr>
          <a:lstStyle>
            <a:lvl1pPr marL="11430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29249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4398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54398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133350" y="3803650"/>
            <a:ext cx="8845550" cy="890587"/>
          </a:xfrm>
        </p:spPr>
        <p:txBody>
          <a:bodyPr lIns="0" tIns="0" rIns="0" bIns="0">
            <a:noAutofit/>
          </a:bodyPr>
          <a:lstStyle>
            <a:lvl1pPr marL="11430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16763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14350"/>
            <a:ext cx="3967162" cy="4179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514350"/>
            <a:ext cx="3978804" cy="4179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17199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14350"/>
            <a:ext cx="3967162" cy="4179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0100" y="514350"/>
            <a:ext cx="4235450" cy="4179887"/>
          </a:xfrm>
        </p:spPr>
        <p:txBody>
          <a:bodyPr lIns="0" rIns="0">
            <a:noAutofit/>
          </a:bodyPr>
          <a:lstStyle>
            <a:lvl1pPr marL="11430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235898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8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6522" y="1974366"/>
            <a:ext cx="2909958" cy="1198034"/>
          </a:xfrm>
        </p:spPr>
        <p:txBody>
          <a:bodyPr lIns="0" rIns="0" bIns="90000" anchor="ctr">
            <a:noAutofit/>
          </a:bodyPr>
          <a:lstStyle>
            <a:lvl1pPr marL="11430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229979"/>
            <a:ext cx="685800" cy="229851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28248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7013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49238" y="977900"/>
            <a:ext cx="8648700" cy="3716338"/>
          </a:xfrm>
        </p:spPr>
        <p:txBody>
          <a:bodyPr/>
          <a:lstStyle>
            <a:lvl1pPr marL="114300" indent="0">
              <a:buNone/>
              <a:defRPr/>
            </a:lvl1pPr>
          </a:lstStyle>
          <a:p>
            <a:endParaRPr lang="ru-RU"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59317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7013"/>
            <a:ext cx="8648699" cy="22701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26839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230189"/>
            <a:ext cx="4572000" cy="446405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741892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157731-4EB2-FC4F-A052-28C282D108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316" y="4652009"/>
            <a:ext cx="1411364" cy="4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3326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499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396292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60967"/>
            <a:ext cx="3958695" cy="321786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35361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230189"/>
            <a:ext cx="3888846" cy="4464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0188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537764"/>
            <a:ext cx="2007128" cy="223667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230189"/>
            <a:ext cx="2722033" cy="4464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90990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2465387" y="230188"/>
            <a:ext cx="3888846" cy="23055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0188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9" y="1537764"/>
            <a:ext cx="2007128" cy="228239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</a:t>
            </a:r>
            <a:br>
              <a:rPr lang="ru-RU" dirty="0"/>
            </a:br>
            <a:r>
              <a:rPr lang="ru-RU" dirty="0"/>
              <a:t>Рядовой текст страницы. Не изменяйте цвет,</a:t>
            </a:r>
            <a:br>
              <a:rPr lang="ru-RU" dirty="0"/>
            </a:br>
            <a:r>
              <a:rPr lang="ru-RU" dirty="0"/>
              <a:t>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421967" y="230189"/>
            <a:ext cx="2722033" cy="4464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36538" y="4321731"/>
            <a:ext cx="2003425" cy="369332"/>
          </a:xfrm>
        </p:spPr>
        <p:txBody>
          <a:bodyPr lIns="0" tIns="0" rIns="0" bIns="0" anchor="b">
            <a:spAutoFit/>
          </a:bodyPr>
          <a:lstStyle>
            <a:lvl1pPr marL="0" indent="0">
              <a:lnSpc>
                <a:spcPct val="100000"/>
              </a:lnSpc>
              <a:buNone/>
              <a:defRPr sz="800">
                <a:solidFill>
                  <a:schemeClr val="bg1"/>
                </a:solidFill>
              </a:defRPr>
            </a:lvl1pPr>
            <a:lvl2pPr marL="596900" indent="0">
              <a:buNone/>
              <a:defRPr sz="800">
                <a:solidFill>
                  <a:schemeClr val="tx1"/>
                </a:solidFill>
              </a:defRPr>
            </a:lvl2pPr>
            <a:lvl3pPr marL="1054100" indent="0">
              <a:buNone/>
              <a:defRPr sz="800">
                <a:solidFill>
                  <a:schemeClr val="tx1"/>
                </a:solidFill>
              </a:defRPr>
            </a:lvl3pPr>
            <a:lvl4pPr marL="1511300" indent="0">
              <a:buNone/>
              <a:defRPr sz="800">
                <a:solidFill>
                  <a:schemeClr val="tx1"/>
                </a:solidFill>
              </a:defRPr>
            </a:lvl4pPr>
            <a:lvl5pPr marL="1968500" indent="0"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Подпись к иллюстрации.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шрифта.</a:t>
            </a:r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65387" y="2606146"/>
            <a:ext cx="3888846" cy="20880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17896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0188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232838"/>
            <a:ext cx="6503988" cy="21992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428942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178870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7013"/>
            <a:ext cx="864869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4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4610101" y="2571750"/>
            <a:ext cx="4287838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2429934" y="2571750"/>
            <a:ext cx="2108729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53982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2775"/>
            <a:ext cx="8648699" cy="253475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В ОДНУ СТРОКУ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4"/>
            <a:ext cx="8648700" cy="153987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</a:t>
            </a:r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2"/>
          </p:nvPr>
        </p:nvSpPr>
        <p:spPr>
          <a:xfrm>
            <a:off x="6061075" y="2571750"/>
            <a:ext cx="2836864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4"/>
          </p:nvPr>
        </p:nvSpPr>
        <p:spPr>
          <a:xfrm>
            <a:off x="249238" y="2571750"/>
            <a:ext cx="283527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3167062" y="2571750"/>
            <a:ext cx="2822575" cy="21224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82238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3"/>
            <a:ext cx="8648700" cy="373750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1D9B21-BBB5-6D45-BF95-76918D711E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316" y="4652009"/>
            <a:ext cx="1411364" cy="4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3534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7" cy="514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6522" y="1974366"/>
            <a:ext cx="2909958" cy="1198034"/>
          </a:xfrm>
        </p:spPr>
        <p:txBody>
          <a:bodyPr lIns="0" rIns="0" bIns="90000" anchor="ctr">
            <a:noAutofit/>
          </a:bodyPr>
          <a:lstStyle>
            <a:lvl1pPr marL="11430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229979"/>
            <a:ext cx="685800" cy="229851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38913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87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r>
              <a:rPr lang="en-US" dirty="0"/>
              <a:t> </a:t>
            </a:r>
            <a:r>
              <a:rPr lang="ru-RU" dirty="0"/>
              <a:t>В ОДНУ</a:t>
            </a:r>
            <a:r>
              <a:rPr lang="en-US" dirty="0"/>
              <a:t> </a:t>
            </a: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49238" y="956733"/>
            <a:ext cx="8648700" cy="3737504"/>
          </a:xfrm>
        </p:spPr>
        <p:txBody>
          <a:bodyPr lIns="0" tIns="0" rIns="0" bIns="0">
            <a:noAutofit/>
          </a:bodyPr>
          <a:lstStyle>
            <a:lvl1pPr marL="144000" indent="-1440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Текст с буллитами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Не изменяйте цвет, размер и межстрочное расстояние шрифта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AE4FB-47CB-1342-B3CE-B4E9CB800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3316" y="4652009"/>
            <a:ext cx="1411364" cy="4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039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9" y="233363"/>
            <a:ext cx="2007128" cy="11763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393950" y="230188"/>
            <a:ext cx="6503988" cy="446404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596900" indent="0">
              <a:buNone/>
              <a:defRPr sz="1100">
                <a:solidFill>
                  <a:schemeClr val="tx1"/>
                </a:solidFill>
              </a:defRPr>
            </a:lvl2pPr>
            <a:lvl3pPr marL="1054100" indent="0">
              <a:buNone/>
              <a:defRPr sz="1100">
                <a:solidFill>
                  <a:schemeClr val="tx1"/>
                </a:solidFill>
              </a:defRPr>
            </a:lvl3pPr>
            <a:lvl4pPr marL="1511300" indent="0">
              <a:buNone/>
              <a:defRPr sz="1100">
                <a:solidFill>
                  <a:schemeClr val="tx1"/>
                </a:solidFill>
              </a:defRPr>
            </a:lvl4pPr>
            <a:lvl5pPr marL="196850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27577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11599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115993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06601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122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51223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133350" y="3803650"/>
            <a:ext cx="8845550" cy="890587"/>
          </a:xfrm>
        </p:spPr>
        <p:txBody>
          <a:bodyPr lIns="0" tIns="0" rIns="0" bIns="0">
            <a:noAutofit/>
          </a:bodyPr>
          <a:lstStyle>
            <a:lvl1pPr marL="11430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65639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4398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54398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133350" y="3803650"/>
            <a:ext cx="8845550" cy="890587"/>
          </a:xfrm>
        </p:spPr>
        <p:txBody>
          <a:bodyPr lIns="0" tIns="0" rIns="0" bIns="0">
            <a:noAutofit/>
          </a:bodyPr>
          <a:lstStyle>
            <a:lvl1pPr marL="11430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82139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93C000-02EB-C845-8723-DD3094CC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9" y="230188"/>
            <a:ext cx="1778192" cy="47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4103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514350"/>
            <a:ext cx="3967162" cy="41798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0100" y="514350"/>
            <a:ext cx="4235450" cy="4179887"/>
          </a:xfrm>
        </p:spPr>
        <p:txBody>
          <a:bodyPr lIns="0" rIns="0">
            <a:noAutofit/>
          </a:bodyPr>
          <a:lstStyle>
            <a:lvl1pPr marL="11430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11. 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для сохранения единой стилистики бренда. Рядовой текст страницы. Не изменяйте цвет, размер и межстрочное расстояние шрифта </a:t>
            </a:r>
            <a:br>
              <a:rPr lang="ru-RU" dirty="0"/>
            </a:br>
            <a:r>
              <a:rPr lang="ru-RU" dirty="0"/>
              <a:t>для сохранения единой стилистики бренда. </a:t>
            </a:r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 lang="ru-RU" dirty="0"/>
          </a:p>
          <a:p>
            <a:pPr>
              <a:defRPr sz="1100">
                <a:latin typeface="Verdana"/>
                <a:ea typeface="Verdana"/>
                <a:cs typeface="Verdana"/>
                <a:sym typeface="Verdana"/>
              </a:defRPr>
            </a:pPr>
            <a:r>
              <a:rPr lang="ru-RU" dirty="0"/>
              <a:t>Рядовой текст страницы. Не изменяйте цвет, размер 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 и межстрочное расстояние шрифта для сохранения единой стилистики бренда. 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674725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7013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Диаграмма 3"/>
          <p:cNvSpPr>
            <a:spLocks noGrp="1"/>
          </p:cNvSpPr>
          <p:nvPr>
            <p:ph type="chart" sz="quarter" idx="10"/>
          </p:nvPr>
        </p:nvSpPr>
        <p:spPr>
          <a:xfrm>
            <a:off x="249239" y="1159932"/>
            <a:ext cx="3967162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Диаграмма 3"/>
          <p:cNvSpPr>
            <a:spLocks noGrp="1"/>
          </p:cNvSpPr>
          <p:nvPr>
            <p:ph type="chart" sz="quarter" idx="12"/>
          </p:nvPr>
        </p:nvSpPr>
        <p:spPr>
          <a:xfrm>
            <a:off x="4606397" y="1159932"/>
            <a:ext cx="3978804" cy="3081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80826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49238" y="977900"/>
            <a:ext cx="8648700" cy="3716338"/>
          </a:xfrm>
        </p:spPr>
        <p:txBody>
          <a:bodyPr/>
          <a:lstStyle>
            <a:lvl1pPr marL="114300" indent="0">
              <a:buNone/>
              <a:defRPr/>
            </a:lvl1pPr>
          </a:lstStyle>
          <a:p>
            <a:endParaRPr lang="ru-RU"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70583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4F94821-24F2-1F4A-9300-545EE14BE050}"/>
              </a:ext>
            </a:extLst>
          </p:cNvPr>
          <p:cNvSpPr txBox="1"/>
          <p:nvPr userDrawn="1"/>
        </p:nvSpPr>
        <p:spPr>
          <a:xfrm>
            <a:off x="3167063" y="2340917"/>
            <a:ext cx="282257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СПАСИБО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DB6A23-700B-274B-B8E5-984D7A2BA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223" y="3384405"/>
            <a:ext cx="1607553" cy="42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854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72" y="-2286"/>
            <a:ext cx="6326327" cy="5145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26" name="Текст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6522" y="1974366"/>
            <a:ext cx="2909958" cy="1198034"/>
          </a:xfrm>
        </p:spPr>
        <p:txBody>
          <a:bodyPr lIns="0" rIns="0" bIns="90000" anchor="ctr">
            <a:noAutofit/>
          </a:bodyPr>
          <a:lstStyle>
            <a:lvl1pPr marL="114300" indent="0" algn="l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>
                <a:solidFill>
                  <a:schemeClr val="bg1"/>
                </a:solidFill>
              </a:rPr>
              <a:t>ЗАГОЛОВОК ОБЛОЖКИ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СРЕДНЕЙ ДЛИНЫ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8" y="229979"/>
            <a:ext cx="685800" cy="229851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07158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8" y="4797103"/>
            <a:ext cx="685800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2700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 hasCustomPrompt="1"/>
          </p:nvPr>
        </p:nvSpPr>
        <p:spPr>
          <a:xfrm>
            <a:off x="249238" y="2864543"/>
            <a:ext cx="2835275" cy="1829695"/>
          </a:xfrm>
        </p:spPr>
        <p:txBody>
          <a:bodyPr lIns="144000" tIns="144000" rIns="144000" bIns="144000" anchor="b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10. </a:t>
            </a:r>
            <a:r>
              <a:rPr lang="ru-RU" sz="1000" dirty="0">
                <a:solidFill>
                  <a:schemeClr val="bg1"/>
                </a:solidFill>
              </a:rPr>
              <a:t>Рядовой текст страницы.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1" hasCustomPrompt="1"/>
          </p:nvPr>
        </p:nvSpPr>
        <p:spPr>
          <a:xfrm>
            <a:off x="3167063" y="2849154"/>
            <a:ext cx="2822575" cy="1845084"/>
          </a:xfrm>
        </p:spPr>
        <p:txBody>
          <a:bodyPr wrap="square" lIns="144000" tIns="144000" rIns="144000" bIns="144000" anchor="b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10. </a:t>
            </a:r>
            <a:r>
              <a:rPr lang="ru-RU" sz="1000" dirty="0">
                <a:solidFill>
                  <a:schemeClr val="bg1"/>
                </a:solidFill>
              </a:rPr>
              <a:t>Рядовой текст страницы.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5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6061075" y="2849154"/>
            <a:ext cx="2836863" cy="1845084"/>
          </a:xfrm>
        </p:spPr>
        <p:txBody>
          <a:bodyPr wrap="square" lIns="144000" tIns="144000" rIns="144000" bIns="144000" anchor="b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10. </a:t>
            </a:r>
            <a:r>
              <a:rPr lang="ru-RU" sz="1000" dirty="0">
                <a:solidFill>
                  <a:schemeClr val="bg1"/>
                </a:solidFill>
              </a:rPr>
              <a:t>Рядовой текст страницы.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Не изменяйте цвет, размер</a:t>
            </a:r>
            <a:br>
              <a:rPr lang="ru-RU" sz="1000" dirty="0">
                <a:solidFill>
                  <a:schemeClr val="bg1"/>
                </a:solidFill>
              </a:rPr>
            </a:br>
            <a:r>
              <a:rPr lang="ru-RU" sz="1000" dirty="0">
                <a:solidFill>
                  <a:schemeClr val="bg1"/>
                </a:solidFill>
              </a:rPr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67063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8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1075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56831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ECTION_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9" y="4797103"/>
            <a:ext cx="685798" cy="22985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49238" y="230188"/>
            <a:ext cx="8648699" cy="261942"/>
          </a:xfrm>
        </p:spPr>
        <p:txBody>
          <a:bodyPr wrap="square" lIns="0" tIns="0" r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9238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67063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8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1075" y="1020233"/>
            <a:ext cx="2835275" cy="1029476"/>
          </a:xfrm>
        </p:spPr>
        <p:txBody>
          <a:bodyPr lIns="144000" tIns="144000" rIns="144000" bIns="144000" anchor="t">
            <a:spAutoFit/>
          </a:bodyPr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  <a:lvl2pPr marL="596900" indent="0">
              <a:buNone/>
              <a:defRPr sz="1000"/>
            </a:lvl2pPr>
            <a:lvl3pPr marL="1054100" indent="0">
              <a:buNone/>
              <a:defRPr sz="1000"/>
            </a:lvl3pPr>
            <a:lvl4pPr marL="1511300" indent="0">
              <a:buNone/>
              <a:defRPr sz="1000"/>
            </a:lvl4pPr>
            <a:lvl5pPr marL="1968500" indent="0">
              <a:buNone/>
              <a:defRPr sz="1000"/>
            </a:lvl5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ЗАГОЛОВОК БЛОКА</a:t>
            </a:r>
            <a:br>
              <a:rPr lang="ru-RU" dirty="0"/>
            </a:br>
            <a:r>
              <a:rPr lang="ru-RU" dirty="0"/>
              <a:t>В ТРИ И БОЛЕЕ</a:t>
            </a:r>
            <a:br>
              <a:rPr lang="ru-RU" dirty="0"/>
            </a:br>
            <a:r>
              <a:rPr lang="ru-RU" dirty="0"/>
              <a:t>СТРОК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 hasCustomPrompt="1"/>
          </p:nvPr>
        </p:nvSpPr>
        <p:spPr>
          <a:xfrm>
            <a:off x="245533" y="2864543"/>
            <a:ext cx="2835805" cy="1829695"/>
          </a:xfrm>
        </p:spPr>
        <p:txBody>
          <a:bodyPr wrap="square" lIns="144000" tIns="144000" rIns="144000" bIns="144000" anchor="b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10. Рядовой текст страницы.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3" name="Текст 3"/>
          <p:cNvSpPr>
            <a:spLocks noGrp="1"/>
          </p:cNvSpPr>
          <p:nvPr>
            <p:ph type="body" sz="quarter" idx="17" hasCustomPrompt="1"/>
          </p:nvPr>
        </p:nvSpPr>
        <p:spPr>
          <a:xfrm>
            <a:off x="3167063" y="2864543"/>
            <a:ext cx="2822575" cy="1829695"/>
          </a:xfrm>
        </p:spPr>
        <p:txBody>
          <a:bodyPr wrap="square" lIns="144000" tIns="144000" rIns="144000" bIns="144000" anchor="b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10. Рядовой текст страницы.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9" name="Текст 3"/>
          <p:cNvSpPr>
            <a:spLocks noGrp="1"/>
          </p:cNvSpPr>
          <p:nvPr>
            <p:ph type="body" sz="quarter" idx="18" hasCustomPrompt="1"/>
          </p:nvPr>
        </p:nvSpPr>
        <p:spPr>
          <a:xfrm>
            <a:off x="6061075" y="2864543"/>
            <a:ext cx="2836863" cy="1829695"/>
          </a:xfrm>
        </p:spPr>
        <p:txBody>
          <a:bodyPr wrap="square" lIns="144000" tIns="144000" rIns="144000" bIns="144000" anchor="b">
            <a:spAutoFit/>
          </a:bodyPr>
          <a:lstStyle>
            <a:lvl1pPr marL="0" indent="0">
              <a:lnSpc>
                <a:spcPct val="100000"/>
              </a:lnSpc>
              <a:buNone/>
              <a:defRPr sz="10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Шрифт: </a:t>
            </a:r>
            <a:r>
              <a:rPr lang="en-US" dirty="0"/>
              <a:t>VERDANA</a:t>
            </a:r>
            <a:r>
              <a:rPr lang="ru-RU" dirty="0"/>
              <a:t>, размер: 10. Рядовой текст страницы.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 Рядовой текст страницы. </a:t>
            </a:r>
            <a:br>
              <a:rPr lang="ru-RU" dirty="0"/>
            </a:br>
            <a:r>
              <a:rPr lang="ru-RU" dirty="0"/>
              <a:t>Не изменяйте цвет, размер</a:t>
            </a:r>
            <a:br>
              <a:rPr lang="ru-RU" dirty="0"/>
            </a:br>
            <a:r>
              <a:rPr lang="ru-RU" dirty="0"/>
              <a:t>и межстрочное расстояние шрифта для сохранения единой стилистики бренда.</a:t>
            </a:r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516321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SECTION_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139" y="4797103"/>
            <a:ext cx="685798" cy="229851"/>
          </a:xfrm>
          <a:prstGeom prst="rect">
            <a:avLst/>
          </a:prstGeom>
        </p:spPr>
      </p:pic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49238" y="4909880"/>
            <a:ext cx="133050" cy="9233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33986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ECTION_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375" y="3452170"/>
            <a:ext cx="865250" cy="28999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3167063" y="2340917"/>
            <a:ext cx="282257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СПАСИБО</a:t>
            </a:r>
          </a:p>
        </p:txBody>
      </p:sp>
    </p:spTree>
    <p:extLst>
      <p:ext uri="{BB962C8B-B14F-4D97-AF65-F5344CB8AC3E}">
        <p14:creationId xmlns:p14="http://schemas.microsoft.com/office/powerpoint/2010/main" val="17324951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193675" y="809105"/>
            <a:ext cx="1927225" cy="2039937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113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6853" y="24320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0497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2"/>
          <p:cNvSpPr>
            <a:spLocks noGrp="1"/>
          </p:cNvSpPr>
          <p:nvPr>
            <p:ph type="pic" sz="quarter" idx="14"/>
          </p:nvPr>
        </p:nvSpPr>
        <p:spPr>
          <a:xfrm>
            <a:off x="2817673" y="0"/>
            <a:ext cx="6326328" cy="514628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93689" y="1561581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5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54398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/>
          <p:cNvSpPr>
            <a:spLocks noGrp="1"/>
          </p:cNvSpPr>
          <p:nvPr>
            <p:ph type="body" sz="quarter" idx="12" hasCustomPrompt="1"/>
          </p:nvPr>
        </p:nvSpPr>
        <p:spPr>
          <a:xfrm>
            <a:off x="293689" y="1561581"/>
            <a:ext cx="627062" cy="495820"/>
          </a:xfrm>
        </p:spPr>
        <p:txBody>
          <a:bodyPr>
            <a:noAutofit/>
          </a:bodyPr>
          <a:lstStyle>
            <a:lvl1pPr marL="114300" indent="0">
              <a:buFontTx/>
              <a:buNone/>
              <a:defRPr sz="21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2.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298441" y="2000261"/>
            <a:ext cx="2414588" cy="1266825"/>
          </a:xfrm>
        </p:spPr>
        <p:txBody>
          <a:bodyPr>
            <a:normAutofit/>
          </a:bodyPr>
          <a:lstStyle>
            <a:lvl1pPr marL="114300" indent="0">
              <a:buNone/>
              <a:defRPr sz="1400">
                <a:solidFill>
                  <a:schemeClr val="bg1"/>
                </a:solidFill>
              </a:defRPr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ru-RU" dirty="0"/>
              <a:t>ЗАГОЛОВОК РАЗДЕЛИТЕЛЯ ПРЕЗЕНТАЦИИ</a:t>
            </a:r>
            <a:br>
              <a:rPr lang="ru-RU" dirty="0"/>
            </a:br>
            <a:r>
              <a:rPr lang="ru-RU" dirty="0"/>
              <a:t>В ТРИ СТРОКИ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7672" y="-2788"/>
            <a:ext cx="6326328" cy="51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7658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8616912" y="4690756"/>
            <a:ext cx="404246" cy="338522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7" r:id="rId2"/>
    <p:sldLayoutId id="2147483703" r:id="rId3"/>
    <p:sldLayoutId id="2147483704" r:id="rId4"/>
    <p:sldLayoutId id="2147483705" r:id="rId5"/>
    <p:sldLayoutId id="2147483706" r:id="rId6"/>
    <p:sldLayoutId id="2147483661" r:id="rId7"/>
    <p:sldLayoutId id="2147483690" r:id="rId8"/>
    <p:sldLayoutId id="2147483707" r:id="rId9"/>
    <p:sldLayoutId id="2147483708" r:id="rId10"/>
    <p:sldLayoutId id="2147483709" r:id="rId11"/>
    <p:sldLayoutId id="2147483710" r:id="rId12"/>
    <p:sldLayoutId id="2147483702" r:id="rId13"/>
    <p:sldLayoutId id="2147483711" r:id="rId14"/>
    <p:sldLayoutId id="2147483712" r:id="rId15"/>
    <p:sldLayoutId id="2147483713" r:id="rId16"/>
    <p:sldLayoutId id="2147483714" r:id="rId17"/>
    <p:sldLayoutId id="2147483701" r:id="rId18"/>
    <p:sldLayoutId id="2147483722" r:id="rId19"/>
    <p:sldLayoutId id="2147483715" r:id="rId20"/>
    <p:sldLayoutId id="2147483716" r:id="rId21"/>
    <p:sldLayoutId id="2147483717" r:id="rId22"/>
    <p:sldLayoutId id="2147483718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67" r:id="rId29"/>
    <p:sldLayoutId id="2147483668" r:id="rId30"/>
    <p:sldLayoutId id="2147483669" r:id="rId31"/>
    <p:sldLayoutId id="2147483688" r:id="rId32"/>
    <p:sldLayoutId id="2147483719" r:id="rId33"/>
    <p:sldLayoutId id="2147483691" r:id="rId34"/>
    <p:sldLayoutId id="2147483678" r:id="rId35"/>
    <p:sldLayoutId id="2147483695" r:id="rId36"/>
    <p:sldLayoutId id="2147483694" r:id="rId37"/>
    <p:sldLayoutId id="2147483692" r:id="rId38"/>
    <p:sldLayoutId id="2147483693" r:id="rId39"/>
    <p:sldLayoutId id="2147483679" r:id="rId40"/>
    <p:sldLayoutId id="2147483680" r:id="rId41"/>
    <p:sldLayoutId id="2147483670" r:id="rId42"/>
    <p:sldLayoutId id="2147483671" r:id="rId43"/>
    <p:sldLayoutId id="2147483672" r:id="rId44"/>
    <p:sldLayoutId id="2147483673" r:id="rId45"/>
    <p:sldLayoutId id="2147483674" r:id="rId46"/>
    <p:sldLayoutId id="2147483675" r:id="rId47"/>
    <p:sldLayoutId id="2147483676" r:id="rId48"/>
    <p:sldLayoutId id="2147483689" r:id="rId49"/>
    <p:sldLayoutId id="2147483720" r:id="rId50"/>
    <p:sldLayoutId id="2147483677" r:id="rId51"/>
    <p:sldLayoutId id="2147483696" r:id="rId52"/>
    <p:sldLayoutId id="2147483697" r:id="rId53"/>
    <p:sldLayoutId id="2147483698" r:id="rId54"/>
    <p:sldLayoutId id="2147483699" r:id="rId55"/>
    <p:sldLayoutId id="2147483700" r:id="rId56"/>
    <p:sldLayoutId id="2147483681" r:id="rId57"/>
    <p:sldLayoutId id="2147483682" r:id="rId58"/>
    <p:sldLayoutId id="2147483683" r:id="rId59"/>
    <p:sldLayoutId id="2147483685" r:id="rId60"/>
    <p:sldLayoutId id="2147483686" r:id="rId61"/>
    <p:sldLayoutId id="2147483721" r:id="rId62"/>
    <p:sldLayoutId id="2147483684" r:id="rId6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ct val="150000"/>
        <a:buFont typeface="Arial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ct val="150000"/>
        <a:buFont typeface="Arial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ct val="150000"/>
        <a:buFont typeface="Arial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ct val="150000"/>
        <a:buFont typeface="Arial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1"/>
        </a:buClr>
        <a:buSzPct val="150000"/>
        <a:buFont typeface="Arial" pitchFamily="34" charset="0"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5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partner-an@fsk.ru" TargetMode="Externa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partner-an@fsk.ru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partner-an@fsk.ru" TargetMode="Externa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" r="18"/>
          <a:stretch>
            <a:fillRect/>
          </a:stretch>
        </p:blipFill>
        <p:spPr/>
      </p:pic>
      <p:sp>
        <p:nvSpPr>
          <p:cNvPr id="36" name="Текст 35"/>
          <p:cNvSpPr>
            <a:spLocks noGrp="1"/>
          </p:cNvSpPr>
          <p:nvPr>
            <p:ph type="body" sz="quarter" idx="10"/>
          </p:nvPr>
        </p:nvSpPr>
        <p:spPr>
          <a:xfrm>
            <a:off x="431800" y="1974366"/>
            <a:ext cx="2909958" cy="1198034"/>
          </a:xfrm>
        </p:spPr>
        <p:txBody>
          <a:bodyPr/>
          <a:lstStyle/>
          <a:p>
            <a:r>
              <a:rPr lang="ru-RU" dirty="0"/>
              <a:t>РЕГЛАМЕНТ</a:t>
            </a:r>
          </a:p>
        </p:txBody>
      </p:sp>
    </p:spTree>
    <p:extLst>
      <p:ext uri="{BB962C8B-B14F-4D97-AF65-F5344CB8AC3E}">
        <p14:creationId xmlns:p14="http://schemas.microsoft.com/office/powerpoint/2010/main" val="14296859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БРОНИРОВАНИЕ КВАРТИРЫ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389CF3C0-27F7-BE4F-8E6E-4BE255B4C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8" y="672042"/>
            <a:ext cx="3958695" cy="3087338"/>
          </a:xfrm>
        </p:spPr>
        <p:txBody>
          <a:bodyPr wrap="square" tIns="360000">
            <a:spAutoFit/>
          </a:bodyPr>
          <a:lstStyle/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Для клиентов из Москвы и </a:t>
            </a:r>
            <a:r>
              <a:rPr lang="ru-RU" dirty="0"/>
              <a:t>Московской области:</a:t>
            </a:r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бронирование квартиры строго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после встречи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 менеджером, встреча в офисе продаж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или онлайн-встреча по согласованию</a:t>
            </a:r>
          </a:p>
          <a:p>
            <a:pPr marL="172800" indent="-172800" font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Клиент с </a:t>
            </a:r>
            <a:r>
              <a:rPr lang="ru-RU" dirty="0"/>
              <a:t>региональной пропиской и проживающий в регионе может забронировать без встречи —</a:t>
            </a:r>
            <a:br>
              <a:rPr lang="ru-RU" dirty="0"/>
            </a:br>
            <a:r>
              <a:rPr lang="ru-RU" dirty="0"/>
              <a:t>в таком случае необходимо: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 marL="230400" indent="-2304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BF56C6E2-7850-3A47-AD1A-C4C532F523AB}"/>
              </a:ext>
            </a:extLst>
          </p:cNvPr>
          <p:cNvSpPr txBox="1">
            <a:spLocks/>
          </p:cNvSpPr>
          <p:nvPr/>
        </p:nvSpPr>
        <p:spPr>
          <a:xfrm>
            <a:off x="251795" y="737093"/>
            <a:ext cx="4335021" cy="90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БРОНИРОВАНИЕ 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51FCB3-805D-1D45-85FC-2A487D7AB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4" r="1454"/>
          <a:stretch/>
        </p:blipFill>
        <p:spPr>
          <a:xfrm>
            <a:off x="4572000" y="230189"/>
            <a:ext cx="4572000" cy="44640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844260-2C41-40D1-8928-462A53E557A7}"/>
              </a:ext>
            </a:extLst>
          </p:cNvPr>
          <p:cNvSpPr txBox="1"/>
          <p:nvPr/>
        </p:nvSpPr>
        <p:spPr>
          <a:xfrm>
            <a:off x="382288" y="2493964"/>
            <a:ext cx="3525760" cy="846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fontAlgn="ctr"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Создать заявку на онлайн встречу +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прописать комментарий</a:t>
            </a:r>
          </a:p>
          <a:p>
            <a:pPr fontAlgn="ctr">
              <a:spcAft>
                <a:spcPts val="1200"/>
              </a:spcAft>
            </a:pPr>
            <a:r>
              <a:rPr lang="ru-RU" sz="1100" dirty="0">
                <a:solidFill>
                  <a:schemeClr val="accent1"/>
                </a:solidFill>
              </a:rPr>
              <a:t>«Клиент, регион, лот подобран, намерены забронировать»</a:t>
            </a:r>
          </a:p>
        </p:txBody>
      </p:sp>
    </p:spTree>
    <p:extLst>
      <p:ext uri="{BB962C8B-B14F-4D97-AF65-F5344CB8AC3E}">
        <p14:creationId xmlns:p14="http://schemas.microsoft.com/office/powerpoint/2010/main" val="11328397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5222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4DD6FE77-2A95-224C-88AC-76C22F6665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2807" y="1399532"/>
            <a:ext cx="4764088" cy="631009"/>
          </a:xfrm>
        </p:spPr>
        <p:txBody>
          <a:bodyPr wrap="square" tIns="360000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1100" dirty="0">
                <a:solidFill>
                  <a:schemeClr val="bg1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ФИКСАЦИЯ КЛИЕНТА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1D7EAD13-4EB4-6F4D-A27B-A8743D4AA3B3}"/>
              </a:ext>
            </a:extLst>
          </p:cNvPr>
          <p:cNvSpPr txBox="1">
            <a:spLocks/>
          </p:cNvSpPr>
          <p:nvPr/>
        </p:nvSpPr>
        <p:spPr>
          <a:xfrm>
            <a:off x="733122" y="1918838"/>
            <a:ext cx="4763632" cy="5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ЗАЯВКА НА ВСТРЕЧУ</a:t>
            </a:r>
            <a:endParaRPr lang="ru-RU" dirty="0"/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D07C922A-4A2F-AE4D-8E0E-A1CC51763BAA}"/>
              </a:ext>
            </a:extLst>
          </p:cNvPr>
          <p:cNvSpPr txBox="1">
            <a:spLocks/>
          </p:cNvSpPr>
          <p:nvPr/>
        </p:nvSpPr>
        <p:spPr>
          <a:xfrm>
            <a:off x="733122" y="2430865"/>
            <a:ext cx="4763632" cy="702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СОСТОЯВШАЯСЯ ВСТРЕЧА</a:t>
            </a:r>
            <a:br>
              <a:rPr lang="ru-RU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ru-RU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 АГЕНТОМ И КЛИЕНТОМ</a:t>
            </a:r>
            <a:endParaRPr lang="ru-RU" dirty="0"/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88AFEB3D-D3EC-9445-B9E9-4ABFDCB3B247}"/>
              </a:ext>
            </a:extLst>
          </p:cNvPr>
          <p:cNvSpPr txBox="1">
            <a:spLocks/>
          </p:cNvSpPr>
          <p:nvPr/>
        </p:nvSpPr>
        <p:spPr>
          <a:xfrm>
            <a:off x="733122" y="3102483"/>
            <a:ext cx="4763632" cy="5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БРОНИРОВАНИЕ КВАРТИРЫ</a:t>
            </a:r>
            <a:endParaRPr lang="ru-RU" dirty="0"/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1B68A111-3240-6945-B947-C1FB20F8A141}"/>
              </a:ext>
            </a:extLst>
          </p:cNvPr>
          <p:cNvSpPr txBox="1">
            <a:spLocks/>
          </p:cNvSpPr>
          <p:nvPr/>
        </p:nvSpPr>
        <p:spPr>
          <a:xfrm>
            <a:off x="542675" y="1405941"/>
            <a:ext cx="548201" cy="5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solidFill>
                  <a:schemeClr val="accent1"/>
                </a:solidFill>
              </a:rPr>
              <a:t>1.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FBCB9187-903D-CE4B-AD58-7E5E4AC026C9}"/>
              </a:ext>
            </a:extLst>
          </p:cNvPr>
          <p:cNvSpPr txBox="1">
            <a:spLocks/>
          </p:cNvSpPr>
          <p:nvPr/>
        </p:nvSpPr>
        <p:spPr>
          <a:xfrm>
            <a:off x="542675" y="1919399"/>
            <a:ext cx="548201" cy="5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solidFill>
                  <a:schemeClr val="accent1"/>
                </a:solidFill>
              </a:rPr>
              <a:t>2.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DA432746-6268-AE47-B05F-D9607E5C9043}"/>
              </a:ext>
            </a:extLst>
          </p:cNvPr>
          <p:cNvSpPr txBox="1">
            <a:spLocks/>
          </p:cNvSpPr>
          <p:nvPr/>
        </p:nvSpPr>
        <p:spPr>
          <a:xfrm>
            <a:off x="542675" y="2431426"/>
            <a:ext cx="548201" cy="5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solidFill>
                  <a:schemeClr val="accent1"/>
                </a:solidFill>
              </a:rPr>
              <a:t>3.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:a16="http://schemas.microsoft.com/office/drawing/2014/main" id="{9E91F39F-F94A-6342-BB66-B49C2EEC949B}"/>
              </a:ext>
            </a:extLst>
          </p:cNvPr>
          <p:cNvSpPr txBox="1">
            <a:spLocks/>
          </p:cNvSpPr>
          <p:nvPr/>
        </p:nvSpPr>
        <p:spPr>
          <a:xfrm>
            <a:off x="542675" y="3103044"/>
            <a:ext cx="548201" cy="53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spcAft>
                <a:spcPts val="1200"/>
              </a:spcAft>
            </a:pPr>
            <a:r>
              <a:rPr lang="ru-RU" dirty="0">
                <a:solidFill>
                  <a:schemeClr val="accent1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1839921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CB5CF9F-BEC6-4581-84EE-9B4099811E2D}"/>
              </a:ext>
            </a:extLst>
          </p:cNvPr>
          <p:cNvSpPr/>
          <p:nvPr/>
        </p:nvSpPr>
        <p:spPr>
          <a:xfrm>
            <a:off x="249238" y="3439678"/>
            <a:ext cx="527276" cy="508839"/>
          </a:xfrm>
          <a:prstGeom prst="rect">
            <a:avLst/>
          </a:prstGeom>
          <a:noFill/>
          <a:ln w="31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780FA6-CE16-4448-897A-8CA0A5A22FB4}"/>
              </a:ext>
            </a:extLst>
          </p:cNvPr>
          <p:cNvSpPr/>
          <p:nvPr/>
        </p:nvSpPr>
        <p:spPr>
          <a:xfrm>
            <a:off x="272445" y="808670"/>
            <a:ext cx="527276" cy="508839"/>
          </a:xfrm>
          <a:prstGeom prst="rect">
            <a:avLst/>
          </a:prstGeom>
          <a:noFill/>
          <a:ln w="3175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>
          <a:xfrm>
            <a:off x="249238" y="5105823"/>
            <a:ext cx="133050" cy="92333"/>
          </a:xfrm>
        </p:spPr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18A294C-E8AD-B842-A705-655800A06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60472" y="837699"/>
            <a:ext cx="7749008" cy="3010394"/>
          </a:xfrm>
        </p:spPr>
        <p:txBody>
          <a:bodyPr wrap="square" tIns="360000">
            <a:spAutoFit/>
          </a:bodyPr>
          <a:lstStyle/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Фиксируем контактный и дополнительный номер телефона клиента,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а также телефон(-ы) связанного лица (супруга, родственника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или другого лица, принимающего участие в поиске квартиры клиента). </a:t>
            </a:r>
            <a:r>
              <a:rPr lang="ru-RU" dirty="0"/>
              <a:t>Для того, чтобы </a:t>
            </a:r>
            <a:r>
              <a:rPr lang="ru-RU" dirty="0">
                <a:solidFill>
                  <a:schemeClr val="bg1"/>
                </a:solidFill>
              </a:rPr>
              <a:t>объединить номера </a:t>
            </a:r>
            <a:r>
              <a:rPr lang="ru-RU" dirty="0"/>
              <a:t>необходимо направить заявку на почту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partner-an@fsk.ru</a:t>
            </a:r>
            <a:r>
              <a:rPr lang="ru-RU" dirty="0"/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Клиент фиксируется сразу на все проекты ФСК / 1-го ДСК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Уникальный номер фиксируется за партнером на 90 дней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Фиксацию можно продлить, количество пролонгаций не ограничено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(например, оставить комментарий — с даты комментария последует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новый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отсчет + 90 дней фиксации)</a:t>
            </a: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38" y="215674"/>
            <a:ext cx="6717250" cy="253475"/>
          </a:xfrm>
        </p:spPr>
        <p:txBody>
          <a:bodyPr/>
          <a:lstStyle/>
          <a:p>
            <a:r>
              <a:rPr lang="ru-RU" dirty="0">
                <a:ln w="0"/>
              </a:rPr>
              <a:t>ФИКСАЦИЯ КЛИЕНТА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51BC856B-AB05-3946-9948-EF689B508846}"/>
              </a:ext>
            </a:extLst>
          </p:cNvPr>
          <p:cNvSpPr txBox="1">
            <a:spLocks/>
          </p:cNvSpPr>
          <p:nvPr/>
        </p:nvSpPr>
        <p:spPr>
          <a:xfrm>
            <a:off x="1249274" y="808670"/>
            <a:ext cx="4335021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ФИКСАЦИЯ КЛИЕНТА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3BCC5CF3-986E-624F-B06A-7C3DA81504FF}"/>
              </a:ext>
            </a:extLst>
          </p:cNvPr>
          <p:cNvSpPr txBox="1">
            <a:spLocks/>
          </p:cNvSpPr>
          <p:nvPr/>
        </p:nvSpPr>
        <p:spPr>
          <a:xfrm>
            <a:off x="1260472" y="3468499"/>
            <a:ext cx="7749008" cy="10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72800" indent="-172800" fontAlgn="ctr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/>
              <a:t>После фиксации иным партнером прошло не меньше 14 дней</a:t>
            </a:r>
            <a:br>
              <a:rPr lang="ru-RU" dirty="0"/>
            </a:br>
            <a:r>
              <a:rPr lang="ru-RU" dirty="0"/>
              <a:t>без назначения встреч</a:t>
            </a:r>
          </a:p>
          <a:p>
            <a:pPr marL="172800" indent="-172800" fontAlgn="ctr" hangingPunct="1">
              <a:spcAft>
                <a:spcPts val="1200"/>
              </a:spcAft>
              <a:buFont typeface="Arial" pitchFamily="34" charset="0"/>
              <a:buChar char="•"/>
            </a:pPr>
            <a:r>
              <a:rPr lang="ru-RU" dirty="0"/>
              <a:t>Вы готовы записать и приехать с клиентом на встречу</a:t>
            </a:r>
            <a:endParaRPr lang="ru-RU" sz="1400" dirty="0"/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533F1087-5F34-4245-8A56-CBA50756D39C}"/>
              </a:ext>
            </a:extLst>
          </p:cNvPr>
          <p:cNvSpPr txBox="1">
            <a:spLocks/>
          </p:cNvSpPr>
          <p:nvPr/>
        </p:nvSpPr>
        <p:spPr>
          <a:xfrm>
            <a:off x="1276127" y="3439678"/>
            <a:ext cx="4335021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ПЕРЕФИКСАЦИЯ КЛИЕНТА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6F073A-CA4F-EC47-9326-93AC4F5B4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2" y="927912"/>
            <a:ext cx="241414" cy="216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859E8E-4E65-0B42-BC23-56160161C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9" t="30735" r="32194" b="26584"/>
          <a:stretch/>
        </p:blipFill>
        <p:spPr>
          <a:xfrm>
            <a:off x="312648" y="3524554"/>
            <a:ext cx="358861" cy="32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6680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2D6B7-CD59-8941-95B4-08B0514B9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2042"/>
          <a:stretch>
            <a:fillRect/>
          </a:stretch>
        </p:blipFill>
        <p:spPr/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ФИКСАЦИЯ КЛИЕНТА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18A294C-E8AD-B842-A705-655800A06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8" y="670172"/>
            <a:ext cx="3958695" cy="3217863"/>
          </a:xfrm>
        </p:spPr>
        <p:txBody>
          <a:bodyPr wrap="square" tIns="360000">
            <a:spAutoFit/>
          </a:bodyPr>
          <a:lstStyle/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Новый клиент, номера нет в базе застройщика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Нет активностей по номеру более 3 месяцев</a:t>
            </a:r>
          </a:p>
          <a:p>
            <a:pPr marL="230400" indent="-2304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51BC856B-AB05-3946-9948-EF689B508846}"/>
              </a:ext>
            </a:extLst>
          </p:cNvPr>
          <p:cNvSpPr txBox="1">
            <a:spLocks/>
          </p:cNvSpPr>
          <p:nvPr/>
        </p:nvSpPr>
        <p:spPr>
          <a:xfrm>
            <a:off x="251795" y="737093"/>
            <a:ext cx="4335021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КЛИЕНТ УНИКАЛЕН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3BCC5CF3-986E-624F-B06A-7C3DA81504FF}"/>
              </a:ext>
            </a:extLst>
          </p:cNvPr>
          <p:cNvSpPr txBox="1">
            <a:spLocks/>
          </p:cNvSpPr>
          <p:nvPr/>
        </p:nvSpPr>
        <p:spPr>
          <a:xfrm>
            <a:off x="266662" y="2122395"/>
            <a:ext cx="4090533" cy="1840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72800" indent="-17145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Есть в базе ГК ФСК</a:t>
            </a:r>
          </a:p>
          <a:p>
            <a:pPr marL="172800" indent="-171450" fontAlgn="ctr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С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 даты последней активности не прошло 3 месяцев</a:t>
            </a:r>
            <a:endParaRPr lang="ru-RU" dirty="0">
              <a:cs typeface="Times New Roman" panose="02020603050405020304" pitchFamily="18" charset="0"/>
            </a:endParaRPr>
          </a:p>
          <a:p>
            <a:pPr marL="230400" indent="-230400" fontAlgn="ctr" hangingPunct="1">
              <a:spcAft>
                <a:spcPts val="600"/>
              </a:spcAft>
              <a:buFont typeface="Arial" pitchFamily="34" charset="0"/>
              <a:buChar char="•"/>
            </a:pPr>
            <a:endParaRPr lang="ru-RU" dirty="0"/>
          </a:p>
          <a:p>
            <a:pPr hangingPunct="1">
              <a:spcAft>
                <a:spcPts val="600"/>
              </a:spcAft>
              <a:buSzPct val="100000"/>
            </a:pPr>
            <a:endParaRPr lang="ru-RU" sz="1400" dirty="0"/>
          </a:p>
          <a:p>
            <a:pPr hangingPunct="1">
              <a:spcAft>
                <a:spcPts val="600"/>
              </a:spcAft>
              <a:buSzPct val="100000"/>
            </a:pPr>
            <a:endParaRPr lang="ru-RU" sz="1400" dirty="0"/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533F1087-5F34-4245-8A56-CBA50756D39C}"/>
              </a:ext>
            </a:extLst>
          </p:cNvPr>
          <p:cNvSpPr txBox="1">
            <a:spLocks/>
          </p:cNvSpPr>
          <p:nvPr/>
        </p:nvSpPr>
        <p:spPr>
          <a:xfrm>
            <a:off x="144417" y="2157130"/>
            <a:ext cx="4335021" cy="610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sz="1100" dirty="0">
                <a:solidFill>
                  <a:srgbClr val="F15A22"/>
                </a:solidFill>
                <a:cs typeface="Times New Roman" panose="02020603050405020304" pitchFamily="18" charset="0"/>
              </a:rPr>
              <a:t>КЛИЕНТ НЕ УНИКАЛЕН</a:t>
            </a:r>
            <a:r>
              <a:rPr lang="en-US" sz="1100" dirty="0">
                <a:solidFill>
                  <a:srgbClr val="F15A22"/>
                </a:solidFill>
                <a:cs typeface="Times New Roman" panose="02020603050405020304" pitchFamily="18" charset="0"/>
              </a:rPr>
              <a:t>*</a:t>
            </a:r>
            <a:endParaRPr lang="ru-RU" sz="1100" dirty="0">
              <a:solidFill>
                <a:srgbClr val="F15A22"/>
              </a:solidFill>
              <a:cs typeface="Times New Roman" panose="02020603050405020304" pitchFamily="18" charset="0"/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038BAA4A-8A52-7047-96A6-7FDC8315B45B}"/>
              </a:ext>
            </a:extLst>
          </p:cNvPr>
          <p:cNvSpPr txBox="1">
            <a:spLocks/>
          </p:cNvSpPr>
          <p:nvPr/>
        </p:nvSpPr>
        <p:spPr>
          <a:xfrm>
            <a:off x="266662" y="4505998"/>
            <a:ext cx="6717250" cy="25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1600" indent="-111600" hangingPunct="1"/>
            <a:r>
              <a:rPr lang="en-US" sz="900" dirty="0">
                <a:solidFill>
                  <a:schemeClr val="bg1"/>
                </a:solidFill>
                <a:cs typeface="Times New Roman" panose="02020603050405020304" pitchFamily="18" charset="0"/>
              </a:rPr>
              <a:t>* </a:t>
            </a:r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Всегда можно уточнить причину </a:t>
            </a:r>
            <a:r>
              <a:rPr lang="ru-RU" sz="900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неуникальности</a:t>
            </a:r>
            <a:b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sz="900" dirty="0">
                <a:solidFill>
                  <a:schemeClr val="bg1"/>
                </a:solidFill>
                <a:cs typeface="Times New Roman" panose="02020603050405020304" pitchFamily="18" charset="0"/>
              </a:rPr>
              <a:t>по почте </a:t>
            </a:r>
            <a:r>
              <a:rPr lang="en-US" sz="900" dirty="0">
                <a:solidFill>
                  <a:schemeClr val="bg1"/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partner-an@fsk.ru</a:t>
            </a:r>
            <a:endParaRPr lang="en-US" sz="9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hangingPunct="1"/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41526508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18A294C-E8AD-B842-A705-655800A06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7" y="392353"/>
            <a:ext cx="8488363" cy="3995279"/>
          </a:xfrm>
        </p:spPr>
        <p:txBody>
          <a:bodyPr wrap="square" tIns="360000">
            <a:spAutoFit/>
          </a:bodyPr>
          <a:lstStyle/>
          <a:p>
            <a:pPr marL="190800" indent="-190800" font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</a:rPr>
              <a:t>1. Если зафиксированный клиент обращается к застройщику самостоятельно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через звонок, то фиксация клиента за партнером не прекращается, пока клиент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не забронировал квартиру или не приехал в офис продаж.</a:t>
            </a:r>
          </a:p>
          <a:p>
            <a:pPr marL="360000" indent="-17145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</a:rPr>
              <a:t>Если клиент записался на встречу самостоятельно, агент назначает встречу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через личный кабинет на тот же день и сопровождает клиента в офис продаж, подписывая акт, то вознаграждение </a:t>
            </a:r>
            <a:r>
              <a:rPr lang="ru-RU" dirty="0"/>
              <a:t>выплачивается </a:t>
            </a:r>
          </a:p>
          <a:p>
            <a:pPr marL="360000" indent="-17145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/>
                </a:solidFill>
              </a:rPr>
              <a:t>Если зафиксированный клиент приехал в офис продаж без агента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или забронировал квартиру, то вознаграждение </a:t>
            </a:r>
            <a:r>
              <a:rPr lang="ru-RU" dirty="0">
                <a:solidFill>
                  <a:schemeClr val="bg1"/>
                </a:solidFill>
              </a:rPr>
              <a:t>не выплачивается</a:t>
            </a:r>
          </a:p>
          <a:p>
            <a:pPr marL="188550" fontAlgn="ctr">
              <a:spcAft>
                <a:spcPts val="1200"/>
              </a:spcAft>
            </a:pPr>
            <a:endParaRPr lang="ru-RU" dirty="0">
              <a:solidFill>
                <a:schemeClr val="bg1"/>
              </a:solidFill>
            </a:endParaRPr>
          </a:p>
          <a:p>
            <a:pPr marL="190800" indent="-190800" font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</a:rPr>
              <a:t>2. Вознаграждение </a:t>
            </a:r>
            <a:r>
              <a:rPr lang="ru-RU" dirty="0">
                <a:solidFill>
                  <a:schemeClr val="accent1"/>
                </a:solidFill>
              </a:rPr>
              <a:t>не выплачивается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/>
              <a:t>если имеются иные телефонные номера </a:t>
            </a:r>
            <a:br>
              <a:rPr lang="ru-RU" dirty="0"/>
            </a:br>
            <a:r>
              <a:rPr lang="ru-RU" dirty="0"/>
              <a:t>клиента, по которым установлена активность в течение 3 календарных месяцев </a:t>
            </a:r>
            <a:br>
              <a:rPr lang="ru-RU" dirty="0"/>
            </a:br>
            <a:r>
              <a:rPr lang="ru-RU" dirty="0"/>
              <a:t>до даты направления заявки на фиксацию со стороны партнера. </a:t>
            </a:r>
          </a:p>
          <a:p>
            <a:pPr marL="190800" indent="-190800" fontAlgn="ctr">
              <a:spcAft>
                <a:spcPts val="1200"/>
              </a:spcAft>
            </a:pPr>
            <a:endParaRPr lang="ru-RU" dirty="0"/>
          </a:p>
          <a:p>
            <a:pPr marL="190800" indent="-190800" fontAlgn="ctr">
              <a:spcAft>
                <a:spcPts val="1200"/>
              </a:spcAft>
            </a:pPr>
            <a:r>
              <a:rPr lang="ru-RU" dirty="0">
                <a:solidFill>
                  <a:schemeClr val="bg1"/>
                </a:solidFill>
              </a:rPr>
              <a:t>3. Если агент приобретает для себя, то выплата вознаграждения не производится.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При этом на объект недвижимости предоставляется дополнительная скидка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размере 2%. </a:t>
            </a:r>
            <a:r>
              <a:rPr lang="ru-RU" sz="1100" dirty="0"/>
              <a:t>Для этого необходимо написать письмо с ФИО сотрудника на почту </a:t>
            </a:r>
            <a:r>
              <a:rPr lang="en-US" sz="1100" dirty="0">
                <a:hlinkClick r:id="rId2"/>
              </a:rPr>
              <a:t>partner-an@fsk.ru</a:t>
            </a:r>
            <a:r>
              <a:rPr lang="ru-RU" sz="1100" dirty="0"/>
              <a:t> 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38" y="230188"/>
            <a:ext cx="6717250" cy="253475"/>
          </a:xfrm>
        </p:spPr>
        <p:txBody>
          <a:bodyPr/>
          <a:lstStyle/>
          <a:p>
            <a:r>
              <a:rPr lang="ru-RU" dirty="0">
                <a:ln w="0"/>
              </a:rPr>
              <a:t>ВАЖНО ЗНАТЬ!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5339217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18A294C-E8AD-B842-A705-655800A06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614" y="740167"/>
            <a:ext cx="3284074" cy="2010120"/>
          </a:xfrm>
        </p:spPr>
        <p:txBody>
          <a:bodyPr wrap="square" tIns="360000">
            <a:spAutoFit/>
          </a:bodyPr>
          <a:lstStyle/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Встреча назначается на каждый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проект, который планируете посетить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Встреча активна в течение 2 дней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  <a:buSzPct val="100000"/>
            </a:pP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38" y="230188"/>
            <a:ext cx="6717250" cy="253475"/>
          </a:xfrm>
        </p:spPr>
        <p:txBody>
          <a:bodyPr/>
          <a:lstStyle/>
          <a:p>
            <a:r>
              <a:rPr lang="ru-RU" dirty="0">
                <a:ln w="0"/>
              </a:rPr>
              <a:t>ЗАЯВКА НА ВСТРЕЧУ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51BC856B-AB05-3946-9948-EF689B508846}"/>
              </a:ext>
            </a:extLst>
          </p:cNvPr>
          <p:cNvSpPr txBox="1">
            <a:spLocks/>
          </p:cNvSpPr>
          <p:nvPr/>
        </p:nvSpPr>
        <p:spPr>
          <a:xfrm>
            <a:off x="498170" y="807908"/>
            <a:ext cx="4335021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ВСТРЕЧА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1FC6AAAB-2483-8F4B-B55C-EE38FD32469C}"/>
              </a:ext>
            </a:extLst>
          </p:cNvPr>
          <p:cNvSpPr txBox="1">
            <a:spLocks/>
          </p:cNvSpPr>
          <p:nvPr/>
        </p:nvSpPr>
        <p:spPr>
          <a:xfrm>
            <a:off x="496393" y="2104419"/>
            <a:ext cx="3283295" cy="2333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Встреча назначается без привязки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ко времени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Агент обязательно сопровождает клиента </a:t>
            </a:r>
          </a:p>
          <a:p>
            <a:pPr marL="172800" indent="-17280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На встрече подписывается лист осмотра</a:t>
            </a:r>
          </a:p>
          <a:p>
            <a:pPr marL="172800" indent="-172800" fontAlgn="ctr" hangingPunct="1">
              <a:spcAft>
                <a:spcPts val="1200"/>
              </a:spcAft>
              <a:buFont typeface="Arial" pitchFamily="34" charset="0"/>
              <a:buChar char="•"/>
            </a:pPr>
            <a:endParaRPr lang="ru-RU" dirty="0"/>
          </a:p>
          <a:p>
            <a:pPr hangingPunct="1">
              <a:spcAft>
                <a:spcPts val="600"/>
              </a:spcAft>
              <a:buSzPct val="100000"/>
            </a:pPr>
            <a:endParaRPr lang="ru-RU" sz="1400" dirty="0"/>
          </a:p>
          <a:p>
            <a:pPr hangingPunct="1">
              <a:spcAft>
                <a:spcPts val="600"/>
              </a:spcAft>
              <a:buSzPct val="100000"/>
            </a:pPr>
            <a:endParaRPr lang="ru-RU" sz="1400" dirty="0"/>
          </a:p>
        </p:txBody>
      </p:sp>
      <p:sp>
        <p:nvSpPr>
          <p:cNvPr id="14" name="Текст 35">
            <a:extLst>
              <a:ext uri="{FF2B5EF4-FFF2-40B4-BE49-F238E27FC236}">
                <a16:creationId xmlns:a16="http://schemas.microsoft.com/office/drawing/2014/main" id="{D18A674F-4DB8-D14C-8A8F-EC7D7A62A93A}"/>
              </a:ext>
            </a:extLst>
          </p:cNvPr>
          <p:cNvSpPr txBox="1">
            <a:spLocks/>
          </p:cNvSpPr>
          <p:nvPr/>
        </p:nvSpPr>
        <p:spPr>
          <a:xfrm>
            <a:off x="374915" y="1993113"/>
            <a:ext cx="4335021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fontAlgn="ctr">
              <a:lnSpc>
                <a:spcPct val="100000"/>
              </a:lnSpc>
              <a:spcAft>
                <a:spcPts val="1200"/>
              </a:spcAft>
            </a:pPr>
            <a:r>
              <a:rPr lang="ru-RU" sz="1100" dirty="0">
                <a:solidFill>
                  <a:schemeClr val="accent1"/>
                </a:solidFill>
              </a:rPr>
              <a:t>НА 3-Й ДЕНЬ НЕОБХОДИМО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СОЗДАТЬ НОВУЮ ВСТРЕЧУ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5" name="Текст 35">
            <a:extLst>
              <a:ext uri="{FF2B5EF4-FFF2-40B4-BE49-F238E27FC236}">
                <a16:creationId xmlns:a16="http://schemas.microsoft.com/office/drawing/2014/main" id="{147C598A-0257-9C45-B27F-CB282A1760C5}"/>
              </a:ext>
            </a:extLst>
          </p:cNvPr>
          <p:cNvSpPr txBox="1">
            <a:spLocks/>
          </p:cNvSpPr>
          <p:nvPr/>
        </p:nvSpPr>
        <p:spPr>
          <a:xfrm>
            <a:off x="5188859" y="821193"/>
            <a:ext cx="231348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dirty="0">
                <a:solidFill>
                  <a:srgbClr val="F15A22"/>
                </a:solidFill>
                <a:cs typeface="Times New Roman" panose="02020603050405020304" pitchFamily="18" charset="0"/>
              </a:rPr>
              <a:t>ОНЛАЙН-ВСТРЕЧА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06E75FAF-47C7-934A-995F-A3DC8282B9FD}"/>
              </a:ext>
            </a:extLst>
          </p:cNvPr>
          <p:cNvSpPr txBox="1">
            <a:spLocks/>
          </p:cNvSpPr>
          <p:nvPr/>
        </p:nvSpPr>
        <p:spPr>
          <a:xfrm>
            <a:off x="5297298" y="735879"/>
            <a:ext cx="3527388" cy="2841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360000" rIns="0" bIns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969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541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511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9685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11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72800" indent="-17145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Онлайн-встреча для клиента с пропиской</a:t>
            </a:r>
            <a:b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в </a:t>
            </a:r>
            <a:r>
              <a:rPr lang="ru-RU" dirty="0"/>
              <a:t>Москве и Московской области —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только</a:t>
            </a:r>
            <a:b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по согласованию по почте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partner-an@fsk.ru</a:t>
            </a:r>
            <a:endParaRPr lang="en-US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172800" indent="-17145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Онлайн-встреча для клиента с региональной пропиской и проживающего в регионе —</a:t>
            </a:r>
            <a:br>
              <a:rPr lang="ru-RU" dirty="0">
                <a:cs typeface="Times New Roman" panose="02020603050405020304" pitchFamily="18" charset="0"/>
              </a:rPr>
            </a:br>
            <a:r>
              <a:rPr lang="ru-RU" dirty="0">
                <a:cs typeface="Times New Roman" panose="02020603050405020304" pitchFamily="18" charset="0"/>
              </a:rPr>
              <a:t>без согласования</a:t>
            </a:r>
          </a:p>
          <a:p>
            <a:pPr marL="172800" indent="-171450" fontAlgn="ctr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Подписание листа осмотра не предусмотрено</a:t>
            </a:r>
          </a:p>
          <a:p>
            <a:pPr marL="172800" indent="-172800" fontAlgn="ctr" hangingPunct="1">
              <a:spcAft>
                <a:spcPts val="1200"/>
              </a:spcAft>
              <a:buFont typeface="Arial" pitchFamily="34" charset="0"/>
              <a:buChar char="•"/>
            </a:pPr>
            <a:endParaRPr lang="ru-RU" dirty="0"/>
          </a:p>
          <a:p>
            <a:pPr hangingPunct="1">
              <a:spcAft>
                <a:spcPts val="600"/>
              </a:spcAft>
              <a:buSzPct val="100000"/>
            </a:pPr>
            <a:endParaRPr lang="ru-RU" sz="1400" dirty="0"/>
          </a:p>
          <a:p>
            <a:pPr hangingPunct="1">
              <a:spcAft>
                <a:spcPts val="600"/>
              </a:spcAft>
              <a:buSzPct val="100000"/>
            </a:pP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02436A-A721-4552-9DAA-417D33808FF8}"/>
              </a:ext>
            </a:extLst>
          </p:cNvPr>
          <p:cNvSpPr/>
          <p:nvPr/>
        </p:nvSpPr>
        <p:spPr>
          <a:xfrm>
            <a:off x="249238" y="735879"/>
            <a:ext cx="3705905" cy="333054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60BE6E-F676-4EDD-B502-125596993669}"/>
              </a:ext>
            </a:extLst>
          </p:cNvPr>
          <p:cNvSpPr/>
          <p:nvPr/>
        </p:nvSpPr>
        <p:spPr>
          <a:xfrm>
            <a:off x="5188859" y="735879"/>
            <a:ext cx="3705905" cy="333054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03532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06536E-ED27-2A41-8A4E-8EBC8D608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t="587" r="23492" b="813"/>
          <a:stretch/>
        </p:blipFill>
        <p:spPr>
          <a:xfrm>
            <a:off x="4572000" y="203096"/>
            <a:ext cx="4572000" cy="4464050"/>
          </a:xfrm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ВАЖНО ЗНАТЬ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Текст 35">
            <a:extLst>
              <a:ext uri="{FF2B5EF4-FFF2-40B4-BE49-F238E27FC236}">
                <a16:creationId xmlns:a16="http://schemas.microsoft.com/office/drawing/2014/main" id="{E15C04BA-34F6-BC46-8719-DA17F36EF7DA}"/>
              </a:ext>
            </a:extLst>
          </p:cNvPr>
          <p:cNvSpPr txBox="1">
            <a:spLocks/>
          </p:cNvSpPr>
          <p:nvPr/>
        </p:nvSpPr>
        <p:spPr>
          <a:xfrm>
            <a:off x="725927" y="1645743"/>
            <a:ext cx="3550949" cy="223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fontAlgn="ctr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171450" indent="-171450" fontAlgn="ctr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100" dirty="0"/>
              <a:t>агент назначил встречу, но не сопроводил клиента</a:t>
            </a:r>
          </a:p>
          <a:p>
            <a:pPr marL="171450" indent="-171450" fontAlgn="ctr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100" dirty="0"/>
              <a:t>агент с клиентом приехали в офис продаж</a:t>
            </a:r>
            <a:br>
              <a:rPr lang="ru-RU" sz="1100" dirty="0"/>
            </a:br>
            <a:r>
              <a:rPr lang="ru-RU" sz="1100" dirty="0"/>
              <a:t>без записи на встречу</a:t>
            </a:r>
          </a:p>
          <a:p>
            <a:pPr marL="171450" indent="-171450" fontAlgn="ctr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100" dirty="0"/>
              <a:t>агент назначил встречу онлайн для клиента</a:t>
            </a:r>
            <a:br>
              <a:rPr lang="ru-RU" sz="1100" dirty="0"/>
            </a:br>
            <a:r>
              <a:rPr lang="ru-RU" sz="1100" dirty="0"/>
              <a:t>из Москвы и Московской области без согласования</a:t>
            </a:r>
            <a:br>
              <a:rPr lang="ru-RU" sz="1100" dirty="0"/>
            </a:br>
            <a:endParaRPr lang="ru-RU" sz="1100" dirty="0"/>
          </a:p>
          <a:p>
            <a:pPr marL="171450" indent="-171450" fontAlgn="ctr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100" dirty="0"/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429EF9E5-8F80-D540-AA08-209D85B82AD6}"/>
              </a:ext>
            </a:extLst>
          </p:cNvPr>
          <p:cNvSpPr txBox="1">
            <a:spLocks/>
          </p:cNvSpPr>
          <p:nvPr/>
        </p:nvSpPr>
        <p:spPr>
          <a:xfrm>
            <a:off x="725927" y="1314883"/>
            <a:ext cx="4335021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ЭТО НАРУШЕНИЕ РЕГЛАМЕНТА, ЕСЛИ: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CAF629-8C67-47F5-B6D2-50A3563A3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72" y="729392"/>
            <a:ext cx="1295720" cy="134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9944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51BC856B-AB05-3946-9948-EF689B508846}"/>
              </a:ext>
            </a:extLst>
          </p:cNvPr>
          <p:cNvSpPr txBox="1">
            <a:spLocks/>
          </p:cNvSpPr>
          <p:nvPr/>
        </p:nvSpPr>
        <p:spPr>
          <a:xfrm>
            <a:off x="861840" y="859289"/>
            <a:ext cx="2616096" cy="661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/>
              <a:t>Фиксация клиента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8" name="Текст 35">
            <a:extLst>
              <a:ext uri="{FF2B5EF4-FFF2-40B4-BE49-F238E27FC236}">
                <a16:creationId xmlns:a16="http://schemas.microsoft.com/office/drawing/2014/main" id="{43180E0F-D8FF-504C-A1B0-56260D6B37DB}"/>
              </a:ext>
            </a:extLst>
          </p:cNvPr>
          <p:cNvSpPr txBox="1">
            <a:spLocks/>
          </p:cNvSpPr>
          <p:nvPr/>
        </p:nvSpPr>
        <p:spPr>
          <a:xfrm>
            <a:off x="862494" y="1385428"/>
            <a:ext cx="2616096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/>
              <a:t>Заявка на встречу, с обязательным  сопровождением клиента</a:t>
            </a:r>
            <a:br>
              <a:rPr lang="ru-RU" sz="1100" dirty="0"/>
            </a:br>
            <a:r>
              <a:rPr lang="ru-RU" sz="1100" dirty="0"/>
              <a:t>и подписанием листа осмотра 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2" name="Текст 35">
            <a:extLst>
              <a:ext uri="{FF2B5EF4-FFF2-40B4-BE49-F238E27FC236}">
                <a16:creationId xmlns:a16="http://schemas.microsoft.com/office/drawing/2014/main" id="{CFA34BCC-6564-504A-9666-887A0CDE12AE}"/>
              </a:ext>
            </a:extLst>
          </p:cNvPr>
          <p:cNvSpPr txBox="1">
            <a:spLocks/>
          </p:cNvSpPr>
          <p:nvPr/>
        </p:nvSpPr>
        <p:spPr>
          <a:xfrm>
            <a:off x="863954" y="2267207"/>
            <a:ext cx="261609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Онлайн-встреча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с обязательным согласованием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3" name="Текст 35">
            <a:extLst>
              <a:ext uri="{FF2B5EF4-FFF2-40B4-BE49-F238E27FC236}">
                <a16:creationId xmlns:a16="http://schemas.microsoft.com/office/drawing/2014/main" id="{01BFD3A0-CE0E-AF42-90FC-4865686442A2}"/>
              </a:ext>
            </a:extLst>
          </p:cNvPr>
          <p:cNvSpPr txBox="1">
            <a:spLocks/>
          </p:cNvSpPr>
          <p:nvPr/>
        </p:nvSpPr>
        <p:spPr>
          <a:xfrm>
            <a:off x="859483" y="3058277"/>
            <a:ext cx="2616096" cy="140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/>
              <a:t>Бронирование квартиры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4" name="Текст 35">
            <a:extLst>
              <a:ext uri="{FF2B5EF4-FFF2-40B4-BE49-F238E27FC236}">
                <a16:creationId xmlns:a16="http://schemas.microsoft.com/office/drawing/2014/main" id="{8D26263A-7924-D343-BEE6-C03C81DA4510}"/>
              </a:ext>
            </a:extLst>
          </p:cNvPr>
          <p:cNvSpPr txBox="1">
            <a:spLocks/>
          </p:cNvSpPr>
          <p:nvPr/>
        </p:nvSpPr>
        <p:spPr>
          <a:xfrm>
            <a:off x="866263" y="3807277"/>
            <a:ext cx="261609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Только после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завершения встречи</a:t>
            </a:r>
          </a:p>
        </p:txBody>
      </p:sp>
      <p:sp>
        <p:nvSpPr>
          <p:cNvPr id="16" name="Текст 35">
            <a:extLst>
              <a:ext uri="{FF2B5EF4-FFF2-40B4-BE49-F238E27FC236}">
                <a16:creationId xmlns:a16="http://schemas.microsoft.com/office/drawing/2014/main" id="{B6DD3DC3-B410-4947-BAA8-38CD6F04945E}"/>
              </a:ext>
            </a:extLst>
          </p:cNvPr>
          <p:cNvSpPr txBox="1">
            <a:spLocks/>
          </p:cNvSpPr>
          <p:nvPr/>
        </p:nvSpPr>
        <p:spPr>
          <a:xfrm>
            <a:off x="5474383" y="859289"/>
            <a:ext cx="2616096" cy="90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/>
              <a:t>Фиксация клиента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DEDE3AA5-780D-8443-BDA6-8681EDF3FFCB}"/>
              </a:ext>
            </a:extLst>
          </p:cNvPr>
          <p:cNvSpPr txBox="1">
            <a:spLocks/>
          </p:cNvSpPr>
          <p:nvPr/>
        </p:nvSpPr>
        <p:spPr>
          <a:xfrm>
            <a:off x="5473932" y="1479646"/>
            <a:ext cx="2171410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/>
              <a:t>Заявка</a:t>
            </a:r>
            <a:br>
              <a:rPr lang="ru-RU" sz="1100" dirty="0"/>
            </a:br>
            <a:r>
              <a:rPr lang="ru-RU" sz="1100" dirty="0"/>
              <a:t>на онлайн-встречу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EBAF1431-54D6-1242-8432-0E20779DB704}"/>
              </a:ext>
            </a:extLst>
          </p:cNvPr>
          <p:cNvSpPr txBox="1">
            <a:spLocks/>
          </p:cNvSpPr>
          <p:nvPr/>
        </p:nvSpPr>
        <p:spPr>
          <a:xfrm>
            <a:off x="5473932" y="2273992"/>
            <a:ext cx="261609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Офлайн-встреча для клиента 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из региона — по желанию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B00CA6BD-27AF-2A4E-B310-362513B5BD2A}"/>
              </a:ext>
            </a:extLst>
          </p:cNvPr>
          <p:cNvSpPr txBox="1">
            <a:spLocks/>
          </p:cNvSpPr>
          <p:nvPr/>
        </p:nvSpPr>
        <p:spPr>
          <a:xfrm>
            <a:off x="5465239" y="3052986"/>
            <a:ext cx="2616096" cy="140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/>
              <a:t>Бронирование квартиры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E723A787-9CA1-904C-B3B6-55727EAD2674}"/>
              </a:ext>
            </a:extLst>
          </p:cNvPr>
          <p:cNvSpPr txBox="1">
            <a:spLocks/>
          </p:cNvSpPr>
          <p:nvPr/>
        </p:nvSpPr>
        <p:spPr>
          <a:xfrm>
            <a:off x="5474382" y="3662146"/>
            <a:ext cx="2633484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Допускается бронирование квартиры без встречи при условии добавления соответствующего  комментария к заявке на встречу с комментарием: «клиент регион., онлайн встреча не требуется, самостоятельное бронирование».   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72E8FF0-E17C-CA49-8029-E2502734A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192" y="197155"/>
            <a:ext cx="1875000" cy="144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289C559-7284-354A-818B-36B2E40F96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t="37739" r="27826" b="33646"/>
          <a:stretch/>
        </p:blipFill>
        <p:spPr>
          <a:xfrm>
            <a:off x="4747746" y="1389838"/>
            <a:ext cx="570002" cy="4738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AC74F3-F7D6-5947-95C4-4B9C0AC79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7" t="41766" r="33682" b="33659"/>
          <a:stretch/>
        </p:blipFill>
        <p:spPr>
          <a:xfrm>
            <a:off x="4785142" y="3009650"/>
            <a:ext cx="546053" cy="33617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F8BC751-0896-534D-A922-03282CBD47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31650" r="33972" b="36150"/>
          <a:stretch/>
        </p:blipFill>
        <p:spPr>
          <a:xfrm>
            <a:off x="4754470" y="2211256"/>
            <a:ext cx="570001" cy="48663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0200C7A-3711-4143-A297-C2EF45CAE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05" y="3602259"/>
            <a:ext cx="794120" cy="7560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7C53DC9-5881-E645-9F03-762C01462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7" t="41766" r="33682" b="33659"/>
          <a:stretch/>
        </p:blipFill>
        <p:spPr>
          <a:xfrm>
            <a:off x="171783" y="3010433"/>
            <a:ext cx="546053" cy="33617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EFFD933C-AA60-684F-B908-70E28EFB6F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31650" r="33972" b="36150"/>
          <a:stretch/>
        </p:blipFill>
        <p:spPr>
          <a:xfrm>
            <a:off x="132867" y="2213361"/>
            <a:ext cx="570001" cy="48663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AE103654-3C56-C845-82A3-E1A7D6DA3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t="37739" r="27826" b="33646"/>
          <a:stretch/>
        </p:blipFill>
        <p:spPr>
          <a:xfrm>
            <a:off x="138849" y="1388623"/>
            <a:ext cx="570002" cy="47385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2C029CD-C205-C545-882E-E26062B46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274" y="195368"/>
            <a:ext cx="1875000" cy="14400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43D892-BBCA-DA43-A71B-7B80D6E63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" y="3602259"/>
            <a:ext cx="794120" cy="756000"/>
          </a:xfrm>
          <a:prstGeom prst="rect">
            <a:avLst/>
          </a:prstGeom>
        </p:spPr>
      </p:pic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928B9AC9-DF08-834A-8543-DD66F8A09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71" y="230188"/>
            <a:ext cx="1826765" cy="253475"/>
          </a:xfrm>
        </p:spPr>
        <p:txBody>
          <a:bodyPr/>
          <a:lstStyle/>
          <a:p>
            <a:r>
              <a:rPr lang="ru-RU" dirty="0">
                <a:ln w="0"/>
              </a:rPr>
              <a:t>МСК И МО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837A8D62-0A6F-2446-963A-12C721E128EF}"/>
              </a:ext>
            </a:extLst>
          </p:cNvPr>
          <p:cNvSpPr txBox="1">
            <a:spLocks/>
          </p:cNvSpPr>
          <p:nvPr/>
        </p:nvSpPr>
        <p:spPr>
          <a:xfrm>
            <a:off x="4860842" y="219070"/>
            <a:ext cx="1067790" cy="25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ru-RU" dirty="0">
                <a:ln w="0"/>
              </a:rPr>
              <a:t>РЕГИОНЫ</a:t>
            </a:r>
          </a:p>
        </p:txBody>
      </p:sp>
    </p:spTree>
    <p:extLst>
      <p:ext uri="{BB962C8B-B14F-4D97-AF65-F5344CB8AC3E}">
        <p14:creationId xmlns:p14="http://schemas.microsoft.com/office/powerpoint/2010/main" val="6526381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0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9833A1-E5CF-BB43-988A-32F1FDB740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r="15861"/>
          <a:stretch>
            <a:fillRect/>
          </a:stretch>
        </p:blipFill>
        <p:spPr/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BEDB3269-01F6-E64E-B9DD-2F30B561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0"/>
              </a:rPr>
              <a:t>СОСТОЯВШАЯСЯ ВСТРЕЧА</a:t>
            </a:r>
            <a:br>
              <a:rPr lang="ru-RU" dirty="0">
                <a:ln w="0"/>
              </a:rPr>
            </a:br>
            <a:r>
              <a:rPr lang="ru-RU" dirty="0">
                <a:ln w="0"/>
              </a:rPr>
              <a:t>С АГЕНТОМ И КЛИЕНТОМ</a:t>
            </a:r>
            <a:br>
              <a:rPr lang="ru-RU" dirty="0">
                <a:ln w="0"/>
              </a:rPr>
            </a:br>
            <a:endParaRPr lang="ru-RU" dirty="0">
              <a:ln w="0"/>
            </a:endParaRP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318A294C-E8AD-B842-A705-655800A065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238" y="1096187"/>
            <a:ext cx="3958695" cy="1702344"/>
          </a:xfrm>
        </p:spPr>
        <p:txBody>
          <a:bodyPr wrap="square" tIns="360000">
            <a:spAutoFit/>
          </a:bodyPr>
          <a:lstStyle/>
          <a:p>
            <a:pPr marL="171450" indent="-171450" fontAlgn="ctr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Комиссионное вознаграждения за реализацию паркинга и кладовых выплачивается, в случае если с даты договора на покупку квартиры</a:t>
            </a:r>
            <a:br>
              <a:rPr lang="ru-RU" dirty="0"/>
            </a:br>
            <a:r>
              <a:rPr lang="ru-RU" dirty="0"/>
              <a:t>не прошло 90 дней </a:t>
            </a:r>
          </a:p>
          <a:p>
            <a:pPr marL="171450" indent="-171450" fontAlgn="ctr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/>
              <a:t>В случае приобретения паркинга и кладовой</a:t>
            </a:r>
            <a:br>
              <a:rPr lang="ru-RU" dirty="0"/>
            </a:br>
            <a:r>
              <a:rPr lang="ru-RU" dirty="0"/>
              <a:t>без квартиры комиссионное вознаграждение</a:t>
            </a:r>
            <a:br>
              <a:rPr lang="ru-RU" dirty="0"/>
            </a:br>
            <a:r>
              <a:rPr lang="ru-RU" dirty="0"/>
              <a:t>не выплачивается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1" name="Текст 35">
            <a:extLst>
              <a:ext uri="{FF2B5EF4-FFF2-40B4-BE49-F238E27FC236}">
                <a16:creationId xmlns:a16="http://schemas.microsoft.com/office/drawing/2014/main" id="{51BC856B-AB05-3946-9948-EF689B508846}"/>
              </a:ext>
            </a:extLst>
          </p:cNvPr>
          <p:cNvSpPr txBox="1">
            <a:spLocks/>
          </p:cNvSpPr>
          <p:nvPr/>
        </p:nvSpPr>
        <p:spPr>
          <a:xfrm>
            <a:off x="251795" y="986630"/>
            <a:ext cx="596939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t">
            <a:spAutoFit/>
          </a:bodyPr>
          <a:lstStyle>
            <a:lvl1pPr marL="114300" marR="0" indent="0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None/>
              <a:tabLst/>
              <a:defRPr sz="20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05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462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919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3767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>
              <a:lnSpc>
                <a:spcPct val="100000"/>
              </a:lnSpc>
              <a:spcAft>
                <a:spcPts val="600"/>
              </a:spcAft>
            </a:pPr>
            <a:r>
              <a:rPr lang="ru-RU" sz="1100" dirty="0">
                <a:solidFill>
                  <a:schemeClr val="accent1"/>
                </a:solidFill>
              </a:rPr>
              <a:t>ВЫПЛАТА КОМИССИИ ЗА РЕАЛИЗАЦИЮ</a:t>
            </a:r>
            <a:br>
              <a:rPr lang="ru-RU" sz="1100" dirty="0">
                <a:solidFill>
                  <a:schemeClr val="accent1"/>
                </a:solidFill>
              </a:rPr>
            </a:br>
            <a:r>
              <a:rPr lang="ru-RU" sz="1100" dirty="0">
                <a:solidFill>
                  <a:schemeClr val="accent1"/>
                </a:solidFill>
              </a:rPr>
              <a:t>КЛАДОВЫХ И ПАРКИНГА</a:t>
            </a:r>
          </a:p>
          <a:p>
            <a:pPr marL="0">
              <a:lnSpc>
                <a:spcPct val="100000"/>
              </a:lnSpc>
              <a:spcAft>
                <a:spcPts val="600"/>
              </a:spcAft>
            </a:pPr>
            <a:endParaRPr lang="ru-RU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160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Другая 4">
      <a:dk1>
        <a:srgbClr val="121212"/>
      </a:dk1>
      <a:lt1>
        <a:srgbClr val="FFFFFF"/>
      </a:lt1>
      <a:dk2>
        <a:srgbClr val="4D4D4D"/>
      </a:dk2>
      <a:lt2>
        <a:srgbClr val="838383"/>
      </a:lt2>
      <a:accent1>
        <a:srgbClr val="F15A22"/>
      </a:accent1>
      <a:accent2>
        <a:srgbClr val="D46515"/>
      </a:accent2>
      <a:accent3>
        <a:srgbClr val="9E9E9E"/>
      </a:accent3>
      <a:accent4>
        <a:srgbClr val="BCBCBC"/>
      </a:accent4>
      <a:accent5>
        <a:srgbClr val="FFF3C9"/>
      </a:accent5>
      <a:accent6>
        <a:srgbClr val="FFD334"/>
      </a:accent6>
      <a:hlink>
        <a:srgbClr val="925E30"/>
      </a:hlink>
      <a:folHlink>
        <a:srgbClr val="F15A22"/>
      </a:folHlink>
    </a:clrScheme>
    <a:fontScheme name="ФСК">
      <a:majorFont>
        <a:latin typeface="verdana"/>
        <a:ea typeface="Helvetica"/>
        <a:cs typeface="Helvetica"/>
      </a:majorFont>
      <a:minorFont>
        <a:latin typeface="verdana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noFill/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2D94B2F3A065845BDA5C537F0BCA036" ma:contentTypeVersion="10" ma:contentTypeDescription="Создание документа." ma:contentTypeScope="" ma:versionID="9c32b945ec99e02b2f468c78ff139fbd">
  <xsd:schema xmlns:xsd="http://www.w3.org/2001/XMLSchema" xmlns:xs="http://www.w3.org/2001/XMLSchema" xmlns:p="http://schemas.microsoft.com/office/2006/metadata/properties" xmlns:ns3="e58538f0-bb60-42ba-8084-78f209a0bddd" xmlns:ns4="8309bc37-2e64-41ab-a630-d879346af0cc" targetNamespace="http://schemas.microsoft.com/office/2006/metadata/properties" ma:root="true" ma:fieldsID="038e0dd0294d099bf318de57cba6cd76" ns3:_="" ns4:_="">
    <xsd:import namespace="e58538f0-bb60-42ba-8084-78f209a0bddd"/>
    <xsd:import namespace="8309bc37-2e64-41ab-a630-d879346af0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538f0-bb60-42ba-8084-78f209a0b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09bc37-2e64-41ab-a630-d879346af0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A4DD23-D85E-4617-BADB-34D84D6494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8538f0-bb60-42ba-8084-78f209a0bddd"/>
    <ds:schemaRef ds:uri="8309bc37-2e64-41ab-a630-d879346af0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60BB71-6F56-4872-940B-894957224D4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4C4763-2EB5-4C1D-9D3C-CC8FBFAF07D4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8309bc37-2e64-41ab-a630-d879346af0cc"/>
    <ds:schemaRef ds:uri="http://purl.org/dc/terms/"/>
    <ds:schemaRef ds:uri="http://schemas.microsoft.com/office/infopath/2007/PartnerControls"/>
    <ds:schemaRef ds:uri="http://schemas.microsoft.com/office/2006/documentManagement/types"/>
    <ds:schemaRef ds:uri="e58538f0-bb60-42ba-8084-78f209a0bdd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11580</TotalTime>
  <Words>705</Words>
  <Application>Microsoft Office PowerPoint</Application>
  <PresentationFormat>Экран (16:9)</PresentationFormat>
  <Paragraphs>107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Verdana</vt:lpstr>
      <vt:lpstr>Verdana</vt:lpstr>
      <vt:lpstr>Simple Light</vt:lpstr>
      <vt:lpstr>Презентация PowerPoint</vt:lpstr>
      <vt:lpstr>Презентация PowerPoint</vt:lpstr>
      <vt:lpstr>ФИКСАЦИЯ КЛИЕНТА </vt:lpstr>
      <vt:lpstr>ФИКСАЦИЯ КЛИЕНТА </vt:lpstr>
      <vt:lpstr>ВАЖНО ЗНАТЬ! </vt:lpstr>
      <vt:lpstr>ЗАЯВКА НА ВСТРЕЧУ </vt:lpstr>
      <vt:lpstr>ВАЖНО ЗНАТЬ </vt:lpstr>
      <vt:lpstr>МСК И МО </vt:lpstr>
      <vt:lpstr>СОСТОЯВШАЯСЯ ВСТРЕЧА С АГЕНТОМ И КЛИЕНТОМ </vt:lpstr>
      <vt:lpstr>БРОНИРОВАНИЕ КВАРТИРЫ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Дмитриева Ксения Станиславовна</dc:creator>
  <cp:lastModifiedBy>Агашкова Анна Владимировна</cp:lastModifiedBy>
  <cp:revision>120</cp:revision>
  <dcterms:modified xsi:type="dcterms:W3CDTF">2024-07-02T12:13:54Z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0x010100C2D94B2F3A065845BDA5C537F0BCA036</vt:lpwstr>
  </property>
</Properties>
</file>